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1.jpg" ContentType="image/jpeg"/>
  <Override PartName="/ppt/media/image22.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70" r:id="rId3"/>
    <p:sldId id="258" r:id="rId4"/>
    <p:sldId id="260" r:id="rId5"/>
    <p:sldId id="278" r:id="rId6"/>
    <p:sldId id="265" r:id="rId7"/>
    <p:sldId id="261" r:id="rId8"/>
    <p:sldId id="271" r:id="rId9"/>
    <p:sldId id="272" r:id="rId10"/>
    <p:sldId id="273" r:id="rId11"/>
    <p:sldId id="274" r:id="rId12"/>
    <p:sldId id="275" r:id="rId13"/>
    <p:sldId id="276" r:id="rId14"/>
    <p:sldId id="277" r:id="rId15"/>
    <p:sldId id="279" r:id="rId16"/>
    <p:sldId id="280" r:id="rId17"/>
    <p:sldId id="281" r:id="rId18"/>
    <p:sldId id="283" r:id="rId19"/>
    <p:sldId id="282" r:id="rId20"/>
    <p:sldId id="269" r:id="rId21"/>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89804" autoAdjust="0"/>
  </p:normalViewPr>
  <p:slideViewPr>
    <p:cSldViewPr>
      <p:cViewPr varScale="1">
        <p:scale>
          <a:sx n="50" d="100"/>
          <a:sy n="50" d="100"/>
        </p:scale>
        <p:origin x="1085" y="29"/>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1587E896-59EC-4416-8721-4B1ACE4A93F3}" type="datetimeFigureOut">
              <a:rPr lang="en-IN" smtClean="0"/>
              <a:t>15-12-2024</a:t>
            </a:fld>
            <a:endParaRPr lang="en-IN"/>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029DA676-255F-4580-A123-445365F0DD3A}" type="slidenum">
              <a:rPr lang="en-IN" smtClean="0"/>
              <a:t>‹#›</a:t>
            </a:fld>
            <a:endParaRPr lang="en-IN"/>
          </a:p>
        </p:txBody>
      </p:sp>
    </p:spTree>
    <p:extLst>
      <p:ext uri="{BB962C8B-B14F-4D97-AF65-F5344CB8AC3E}">
        <p14:creationId xmlns:p14="http://schemas.microsoft.com/office/powerpoint/2010/main" val="2555826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9DA676-255F-4580-A123-445365F0DD3A}" type="slidenum">
              <a:rPr lang="en-IN" smtClean="0"/>
              <a:t>7</a:t>
            </a:fld>
            <a:endParaRPr lang="en-IN"/>
          </a:p>
        </p:txBody>
      </p:sp>
    </p:spTree>
    <p:extLst>
      <p:ext uri="{BB962C8B-B14F-4D97-AF65-F5344CB8AC3E}">
        <p14:creationId xmlns:p14="http://schemas.microsoft.com/office/powerpoint/2010/main" val="4100205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3800" b="0" i="0">
                <a:solidFill>
                  <a:schemeClr val="bg1"/>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
            <a:ext cx="18288000" cy="10287764"/>
          </a:xfrm>
          <a:prstGeom prst="rect">
            <a:avLst/>
          </a:prstGeom>
        </p:spPr>
      </p:pic>
      <p:sp>
        <p:nvSpPr>
          <p:cNvPr id="17" name="bg object 17"/>
          <p:cNvSpPr/>
          <p:nvPr/>
        </p:nvSpPr>
        <p:spPr>
          <a:xfrm>
            <a:off x="17329658" y="624954"/>
            <a:ext cx="454025" cy="454025"/>
          </a:xfrm>
          <a:custGeom>
            <a:avLst/>
            <a:gdLst/>
            <a:ahLst/>
            <a:cxnLst/>
            <a:rect l="l" t="t" r="r" b="b"/>
            <a:pathLst>
              <a:path w="454025" h="454025">
                <a:moveTo>
                  <a:pt x="226822" y="453517"/>
                </a:moveTo>
                <a:lnTo>
                  <a:pt x="0" y="453517"/>
                </a:lnTo>
                <a:lnTo>
                  <a:pt x="0" y="0"/>
                </a:lnTo>
                <a:lnTo>
                  <a:pt x="453517" y="0"/>
                </a:lnTo>
                <a:lnTo>
                  <a:pt x="453517" y="453517"/>
                </a:lnTo>
                <a:lnTo>
                  <a:pt x="226822" y="453517"/>
                </a:lnTo>
                <a:close/>
              </a:path>
            </a:pathLst>
          </a:custGeom>
          <a:ln w="18716">
            <a:solidFill>
              <a:srgbClr val="FFFFFF"/>
            </a:solidFill>
          </a:ln>
        </p:spPr>
        <p:txBody>
          <a:bodyPr wrap="square" lIns="0" tIns="0" rIns="0" bIns="0" rtlCol="0"/>
          <a:lstStyle/>
          <a:p>
            <a:endParaRPr/>
          </a:p>
        </p:txBody>
      </p:sp>
      <p:sp>
        <p:nvSpPr>
          <p:cNvPr id="18" name="bg object 18"/>
          <p:cNvSpPr/>
          <p:nvPr/>
        </p:nvSpPr>
        <p:spPr>
          <a:xfrm>
            <a:off x="452159" y="9469440"/>
            <a:ext cx="454025" cy="454025"/>
          </a:xfrm>
          <a:custGeom>
            <a:avLst/>
            <a:gdLst/>
            <a:ahLst/>
            <a:cxnLst/>
            <a:rect l="l" t="t" r="r" b="b"/>
            <a:pathLst>
              <a:path w="454025" h="454025">
                <a:moveTo>
                  <a:pt x="226794" y="453513"/>
                </a:moveTo>
                <a:lnTo>
                  <a:pt x="0" y="453513"/>
                </a:lnTo>
                <a:lnTo>
                  <a:pt x="0" y="0"/>
                </a:lnTo>
                <a:lnTo>
                  <a:pt x="453588" y="0"/>
                </a:lnTo>
                <a:lnTo>
                  <a:pt x="453588" y="453513"/>
                </a:lnTo>
                <a:lnTo>
                  <a:pt x="226794" y="453513"/>
                </a:lnTo>
                <a:close/>
              </a:path>
            </a:pathLst>
          </a:custGeom>
          <a:ln w="18718">
            <a:solidFill>
              <a:srgbClr val="FFFFFF"/>
            </a:solidFill>
          </a:ln>
        </p:spPr>
        <p:txBody>
          <a:bodyPr wrap="square" lIns="0" tIns="0" rIns="0" bIns="0" rtlCol="0"/>
          <a:lstStyle/>
          <a:p>
            <a:endParaRPr/>
          </a:p>
        </p:txBody>
      </p:sp>
      <p:sp>
        <p:nvSpPr>
          <p:cNvPr id="19" name="bg object 19"/>
          <p:cNvSpPr/>
          <p:nvPr/>
        </p:nvSpPr>
        <p:spPr>
          <a:xfrm>
            <a:off x="1199500" y="9469440"/>
            <a:ext cx="454025" cy="454025"/>
          </a:xfrm>
          <a:custGeom>
            <a:avLst/>
            <a:gdLst/>
            <a:ahLst/>
            <a:cxnLst/>
            <a:rect l="l" t="t" r="r" b="b"/>
            <a:pathLst>
              <a:path w="454025" h="454025">
                <a:moveTo>
                  <a:pt x="226798" y="453513"/>
                </a:moveTo>
                <a:lnTo>
                  <a:pt x="0" y="453513"/>
                </a:lnTo>
                <a:lnTo>
                  <a:pt x="0" y="0"/>
                </a:lnTo>
                <a:lnTo>
                  <a:pt x="453587" y="0"/>
                </a:lnTo>
                <a:lnTo>
                  <a:pt x="453587" y="453513"/>
                </a:lnTo>
                <a:lnTo>
                  <a:pt x="226798" y="453513"/>
                </a:lnTo>
                <a:close/>
              </a:path>
            </a:pathLst>
          </a:custGeom>
          <a:ln w="18718">
            <a:solidFill>
              <a:srgbClr val="FFFFFF"/>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800" b="0" i="0">
                <a:solidFill>
                  <a:schemeClr val="bg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0" i="0">
                <a:solidFill>
                  <a:schemeClr val="bg1"/>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0" i="0">
                <a:solidFill>
                  <a:schemeClr val="bg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
            <a:ext cx="18288000" cy="10287764"/>
          </a:xfrm>
          <a:prstGeom prst="rect">
            <a:avLst/>
          </a:prstGeom>
        </p:spPr>
      </p:pic>
      <p:sp>
        <p:nvSpPr>
          <p:cNvPr id="17" name="bg object 17"/>
          <p:cNvSpPr/>
          <p:nvPr/>
        </p:nvSpPr>
        <p:spPr>
          <a:xfrm>
            <a:off x="14899583" y="8753758"/>
            <a:ext cx="454025" cy="454025"/>
          </a:xfrm>
          <a:custGeom>
            <a:avLst/>
            <a:gdLst/>
            <a:ahLst/>
            <a:cxnLst/>
            <a:rect l="l" t="t" r="r" b="b"/>
            <a:pathLst>
              <a:path w="454025" h="454025">
                <a:moveTo>
                  <a:pt x="226842" y="453516"/>
                </a:moveTo>
                <a:lnTo>
                  <a:pt x="0" y="453516"/>
                </a:lnTo>
                <a:lnTo>
                  <a:pt x="0" y="0"/>
                </a:lnTo>
                <a:lnTo>
                  <a:pt x="453684" y="0"/>
                </a:lnTo>
                <a:lnTo>
                  <a:pt x="453684" y="453516"/>
                </a:lnTo>
                <a:lnTo>
                  <a:pt x="226842" y="453516"/>
                </a:lnTo>
                <a:close/>
              </a:path>
            </a:pathLst>
          </a:custGeom>
          <a:ln w="18718">
            <a:solidFill>
              <a:srgbClr val="FFFFFF"/>
            </a:solidFill>
          </a:ln>
        </p:spPr>
        <p:txBody>
          <a:bodyPr wrap="square" lIns="0" tIns="0" rIns="0" bIns="0" rtlCol="0"/>
          <a:lstStyle/>
          <a:p>
            <a:endParaRPr/>
          </a:p>
        </p:txBody>
      </p:sp>
      <p:sp>
        <p:nvSpPr>
          <p:cNvPr id="18" name="bg object 18"/>
          <p:cNvSpPr/>
          <p:nvPr/>
        </p:nvSpPr>
        <p:spPr>
          <a:xfrm>
            <a:off x="15647046" y="8753758"/>
            <a:ext cx="454025" cy="454025"/>
          </a:xfrm>
          <a:custGeom>
            <a:avLst/>
            <a:gdLst/>
            <a:ahLst/>
            <a:cxnLst/>
            <a:rect l="l" t="t" r="r" b="b"/>
            <a:pathLst>
              <a:path w="454025" h="454025">
                <a:moveTo>
                  <a:pt x="226715" y="453516"/>
                </a:moveTo>
                <a:lnTo>
                  <a:pt x="0" y="453516"/>
                </a:lnTo>
                <a:lnTo>
                  <a:pt x="0" y="0"/>
                </a:lnTo>
                <a:lnTo>
                  <a:pt x="453557" y="0"/>
                </a:lnTo>
                <a:lnTo>
                  <a:pt x="453557" y="453516"/>
                </a:lnTo>
                <a:lnTo>
                  <a:pt x="226715" y="453516"/>
                </a:lnTo>
                <a:close/>
              </a:path>
            </a:pathLst>
          </a:custGeom>
          <a:ln w="18718">
            <a:solidFill>
              <a:srgbClr val="FFFFFF"/>
            </a:solidFill>
          </a:ln>
        </p:spPr>
        <p:txBody>
          <a:bodyPr wrap="square" lIns="0" tIns="0" rIns="0" bIns="0" rtlCol="0"/>
          <a:lstStyle/>
          <a:p>
            <a:endParaRPr/>
          </a:p>
        </p:txBody>
      </p:sp>
      <p:sp>
        <p:nvSpPr>
          <p:cNvPr id="19" name="bg object 19"/>
          <p:cNvSpPr/>
          <p:nvPr/>
        </p:nvSpPr>
        <p:spPr>
          <a:xfrm>
            <a:off x="16393619" y="8753758"/>
            <a:ext cx="454025" cy="454025"/>
          </a:xfrm>
          <a:custGeom>
            <a:avLst/>
            <a:gdLst/>
            <a:ahLst/>
            <a:cxnLst/>
            <a:rect l="l" t="t" r="r" b="b"/>
            <a:pathLst>
              <a:path w="454025" h="454025">
                <a:moveTo>
                  <a:pt x="226842" y="453516"/>
                </a:moveTo>
                <a:lnTo>
                  <a:pt x="0" y="453516"/>
                </a:lnTo>
                <a:lnTo>
                  <a:pt x="0" y="0"/>
                </a:lnTo>
                <a:lnTo>
                  <a:pt x="453557" y="0"/>
                </a:lnTo>
                <a:lnTo>
                  <a:pt x="453557" y="453516"/>
                </a:lnTo>
                <a:lnTo>
                  <a:pt x="226842" y="453516"/>
                </a:lnTo>
                <a:close/>
              </a:path>
            </a:pathLst>
          </a:custGeom>
          <a:ln w="18718">
            <a:solidFill>
              <a:srgbClr val="FFFFFF"/>
            </a:solidFill>
          </a:ln>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610182" y="1149394"/>
            <a:ext cx="7741920" cy="948525"/>
          </a:xfrm>
          <a:prstGeom prst="rect">
            <a:avLst/>
          </a:prstGeom>
        </p:spPr>
        <p:txBody>
          <a:bodyPr wrap="square" lIns="0" tIns="0" rIns="0" bIns="0">
            <a:spAutoFit/>
          </a:bodyPr>
          <a:lstStyle>
            <a:lvl1pPr>
              <a:defRPr sz="3800" b="0" i="0">
                <a:solidFill>
                  <a:schemeClr val="bg1"/>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12/15/2024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spd="slow">
    <p:wipe/>
  </p:transition>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134" y="0"/>
            <a:ext cx="18288000" cy="10287764"/>
          </a:xfrm>
          <a:prstGeom prst="rect">
            <a:avLst/>
          </a:prstGeom>
        </p:spPr>
      </p:pic>
      <p:sp>
        <p:nvSpPr>
          <p:cNvPr id="3" name="object 3"/>
          <p:cNvSpPr/>
          <p:nvPr/>
        </p:nvSpPr>
        <p:spPr>
          <a:xfrm>
            <a:off x="466559" y="506152"/>
            <a:ext cx="17355185" cy="9275445"/>
          </a:xfrm>
          <a:custGeom>
            <a:avLst/>
            <a:gdLst/>
            <a:ahLst/>
            <a:cxnLst/>
            <a:rect l="l" t="t" r="r" b="b"/>
            <a:pathLst>
              <a:path w="17355185" h="9275445">
                <a:moveTo>
                  <a:pt x="8677427" y="9275008"/>
                </a:moveTo>
                <a:lnTo>
                  <a:pt x="0" y="9275008"/>
                </a:lnTo>
                <a:lnTo>
                  <a:pt x="0" y="0"/>
                </a:lnTo>
                <a:lnTo>
                  <a:pt x="17354842" y="0"/>
                </a:lnTo>
                <a:lnTo>
                  <a:pt x="17354842" y="9275008"/>
                </a:lnTo>
                <a:lnTo>
                  <a:pt x="8677427" y="9275008"/>
                </a:lnTo>
                <a:close/>
              </a:path>
            </a:pathLst>
          </a:custGeom>
          <a:ln w="18719">
            <a:solidFill>
              <a:srgbClr val="FFFFFF"/>
            </a:solidFill>
          </a:ln>
        </p:spPr>
        <p:txBody>
          <a:bodyPr wrap="square" lIns="0" tIns="0" rIns="0" bIns="0" rtlCol="0"/>
          <a:lstStyle/>
          <a:p>
            <a:endParaRPr/>
          </a:p>
        </p:txBody>
      </p:sp>
      <p:sp>
        <p:nvSpPr>
          <p:cNvPr id="4" name="object 4"/>
          <p:cNvSpPr txBox="1"/>
          <p:nvPr/>
        </p:nvSpPr>
        <p:spPr>
          <a:xfrm>
            <a:off x="4619231" y="3356051"/>
            <a:ext cx="9050020" cy="1834477"/>
          </a:xfrm>
          <a:prstGeom prst="rect">
            <a:avLst/>
          </a:prstGeom>
        </p:spPr>
        <p:txBody>
          <a:bodyPr vert="horz" wrap="square" lIns="0" tIns="187325" rIns="0" bIns="0" rtlCol="0">
            <a:spAutoFit/>
          </a:bodyPr>
          <a:lstStyle/>
          <a:p>
            <a:pPr marL="12700" marR="5080" indent="-635" algn="ctr">
              <a:lnSpc>
                <a:spcPct val="80900"/>
              </a:lnSpc>
              <a:spcBef>
                <a:spcPts val="1475"/>
              </a:spcBef>
            </a:pPr>
            <a:r>
              <a:rPr lang="en-US" sz="6600" dirty="0">
                <a:solidFill>
                  <a:schemeClr val="bg1">
                    <a:lumMod val="95000"/>
                  </a:schemeClr>
                </a:solidFill>
                <a:latin typeface="Verdana"/>
                <a:cs typeface="Verdana"/>
              </a:rPr>
              <a:t>Bank Customer Churn Analysis </a:t>
            </a:r>
          </a:p>
        </p:txBody>
      </p:sp>
      <p:grpSp>
        <p:nvGrpSpPr>
          <p:cNvPr id="5" name="object 5"/>
          <p:cNvGrpSpPr/>
          <p:nvPr/>
        </p:nvGrpSpPr>
        <p:grpSpPr>
          <a:xfrm>
            <a:off x="5025237" y="1772633"/>
            <a:ext cx="8237855" cy="6487795"/>
            <a:chOff x="5025237" y="1772633"/>
            <a:chExt cx="8237855" cy="6487795"/>
          </a:xfrm>
        </p:grpSpPr>
        <p:sp>
          <p:nvSpPr>
            <p:cNvPr id="6" name="object 6"/>
            <p:cNvSpPr/>
            <p:nvPr/>
          </p:nvSpPr>
          <p:spPr>
            <a:xfrm>
              <a:off x="5025225" y="8239772"/>
              <a:ext cx="8237855" cy="20320"/>
            </a:xfrm>
            <a:custGeom>
              <a:avLst/>
              <a:gdLst/>
              <a:ahLst/>
              <a:cxnLst/>
              <a:rect l="l" t="t" r="r" b="b"/>
              <a:pathLst>
                <a:path w="8237855" h="20320">
                  <a:moveTo>
                    <a:pt x="8237499" y="1435"/>
                  </a:moveTo>
                  <a:lnTo>
                    <a:pt x="0" y="0"/>
                  </a:lnTo>
                  <a:lnTo>
                    <a:pt x="0" y="18719"/>
                  </a:lnTo>
                  <a:lnTo>
                    <a:pt x="8237499" y="20154"/>
                  </a:lnTo>
                  <a:lnTo>
                    <a:pt x="8237499" y="1435"/>
                  </a:lnTo>
                  <a:close/>
                </a:path>
              </a:pathLst>
            </a:custGeom>
            <a:solidFill>
              <a:srgbClr val="FFFFFF"/>
            </a:solidFill>
          </p:spPr>
          <p:txBody>
            <a:bodyPr wrap="square" lIns="0" tIns="0" rIns="0" bIns="0" rtlCol="0"/>
            <a:lstStyle/>
            <a:p>
              <a:endParaRPr/>
            </a:p>
          </p:txBody>
        </p:sp>
        <p:sp>
          <p:nvSpPr>
            <p:cNvPr id="7" name="object 7"/>
            <p:cNvSpPr/>
            <p:nvPr/>
          </p:nvSpPr>
          <p:spPr>
            <a:xfrm>
              <a:off x="8169820" y="1781992"/>
              <a:ext cx="1948180" cy="454025"/>
            </a:xfrm>
            <a:custGeom>
              <a:avLst/>
              <a:gdLst/>
              <a:ahLst/>
              <a:cxnLst/>
              <a:rect l="l" t="t" r="r" b="b"/>
              <a:pathLst>
                <a:path w="1948179" h="454025">
                  <a:moveTo>
                    <a:pt x="226791" y="453525"/>
                  </a:moveTo>
                  <a:lnTo>
                    <a:pt x="0" y="453525"/>
                  </a:lnTo>
                  <a:lnTo>
                    <a:pt x="0" y="0"/>
                  </a:lnTo>
                  <a:lnTo>
                    <a:pt x="453595" y="0"/>
                  </a:lnTo>
                  <a:lnTo>
                    <a:pt x="453595" y="453525"/>
                  </a:lnTo>
                  <a:lnTo>
                    <a:pt x="226791" y="453525"/>
                  </a:lnTo>
                  <a:close/>
                </a:path>
                <a:path w="1948179" h="454025">
                  <a:moveTo>
                    <a:pt x="974152" y="453525"/>
                  </a:moveTo>
                  <a:lnTo>
                    <a:pt x="747360" y="453525"/>
                  </a:lnTo>
                  <a:lnTo>
                    <a:pt x="747360" y="0"/>
                  </a:lnTo>
                  <a:lnTo>
                    <a:pt x="1200956" y="0"/>
                  </a:lnTo>
                  <a:lnTo>
                    <a:pt x="1200956" y="453525"/>
                  </a:lnTo>
                  <a:lnTo>
                    <a:pt x="974152" y="453525"/>
                  </a:lnTo>
                  <a:close/>
                </a:path>
                <a:path w="1948179" h="454025">
                  <a:moveTo>
                    <a:pt x="1720788" y="453525"/>
                  </a:moveTo>
                  <a:lnTo>
                    <a:pt x="1493997" y="453525"/>
                  </a:lnTo>
                  <a:lnTo>
                    <a:pt x="1493997" y="0"/>
                  </a:lnTo>
                  <a:lnTo>
                    <a:pt x="1947593" y="0"/>
                  </a:lnTo>
                  <a:lnTo>
                    <a:pt x="1947593" y="453525"/>
                  </a:lnTo>
                  <a:lnTo>
                    <a:pt x="1720788" y="453525"/>
                  </a:lnTo>
                  <a:close/>
                </a:path>
              </a:pathLst>
            </a:custGeom>
            <a:ln w="18718">
              <a:solidFill>
                <a:srgbClr val="FFFFFF"/>
              </a:solidFill>
            </a:ln>
          </p:spPr>
          <p:txBody>
            <a:bodyPr wrap="square" lIns="0" tIns="0" rIns="0" bIns="0" rtlCol="0"/>
            <a:lstStyle/>
            <a:p>
              <a:endParaRPr/>
            </a:p>
          </p:txBody>
        </p:sp>
      </p:grpSp>
      <p:sp>
        <p:nvSpPr>
          <p:cNvPr id="8" name="TextBox 7">
            <a:extLst>
              <a:ext uri="{FF2B5EF4-FFF2-40B4-BE49-F238E27FC236}">
                <a16:creationId xmlns:a16="http://schemas.microsoft.com/office/drawing/2014/main" id="{CCD0158C-A1BC-570C-D697-8BF85CB3EF63}"/>
              </a:ext>
            </a:extLst>
          </p:cNvPr>
          <p:cNvSpPr txBox="1"/>
          <p:nvPr/>
        </p:nvSpPr>
        <p:spPr>
          <a:xfrm>
            <a:off x="8007350" y="5607051"/>
            <a:ext cx="5029200" cy="461665"/>
          </a:xfrm>
          <a:prstGeom prst="rect">
            <a:avLst/>
          </a:prstGeom>
          <a:noFill/>
        </p:spPr>
        <p:txBody>
          <a:bodyPr wrap="square" rtlCol="0">
            <a:spAutoFit/>
          </a:bodyPr>
          <a:lstStyle/>
          <a:p>
            <a:pPr algn="r"/>
            <a:r>
              <a:rPr lang="en-US" sz="2400" dirty="0">
                <a:solidFill>
                  <a:schemeClr val="bg1">
                    <a:lumMod val="95000"/>
                  </a:schemeClr>
                </a:solidFill>
              </a:rPr>
              <a:t>-  Deepika A</a:t>
            </a:r>
            <a:endParaRPr lang="en-IN" sz="2400" dirty="0">
              <a:solidFill>
                <a:schemeClr val="bg1">
                  <a:lumMod val="95000"/>
                </a:schemeClr>
              </a:solidFill>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20C4C6-B189-6D58-021B-9D93847F94C0}"/>
              </a:ext>
            </a:extLst>
          </p:cNvPr>
          <p:cNvSpPr txBox="1"/>
          <p:nvPr/>
        </p:nvSpPr>
        <p:spPr>
          <a:xfrm>
            <a:off x="1225550" y="425451"/>
            <a:ext cx="4953000" cy="769441"/>
          </a:xfrm>
          <a:prstGeom prst="rect">
            <a:avLst/>
          </a:prstGeom>
          <a:noFill/>
        </p:spPr>
        <p:txBody>
          <a:bodyPr wrap="square" rtlCol="0">
            <a:spAutoFit/>
          </a:bodyPr>
          <a:lstStyle/>
          <a:p>
            <a:r>
              <a:rPr lang="en-US" sz="4400" dirty="0" err="1">
                <a:solidFill>
                  <a:schemeClr val="bg1"/>
                </a:solidFill>
              </a:rPr>
              <a:t>Implemention</a:t>
            </a:r>
            <a:r>
              <a:rPr lang="en-US" sz="4400" dirty="0">
                <a:solidFill>
                  <a:schemeClr val="bg1"/>
                </a:solidFill>
              </a:rPr>
              <a:t>:</a:t>
            </a:r>
            <a:endParaRPr lang="en-IN" sz="4400" dirty="0">
              <a:solidFill>
                <a:schemeClr val="bg1"/>
              </a:solidFill>
            </a:endParaRPr>
          </a:p>
        </p:txBody>
      </p:sp>
      <p:sp>
        <p:nvSpPr>
          <p:cNvPr id="3" name="TextBox 2">
            <a:extLst>
              <a:ext uri="{FF2B5EF4-FFF2-40B4-BE49-F238E27FC236}">
                <a16:creationId xmlns:a16="http://schemas.microsoft.com/office/drawing/2014/main" id="{C5F18221-1F09-7DDE-13F2-7A805DFD21CD}"/>
              </a:ext>
            </a:extLst>
          </p:cNvPr>
          <p:cNvSpPr txBox="1"/>
          <p:nvPr/>
        </p:nvSpPr>
        <p:spPr>
          <a:xfrm>
            <a:off x="1225550" y="1644651"/>
            <a:ext cx="6934200" cy="646331"/>
          </a:xfrm>
          <a:prstGeom prst="rect">
            <a:avLst/>
          </a:prstGeom>
          <a:noFill/>
        </p:spPr>
        <p:txBody>
          <a:bodyPr wrap="square" rtlCol="0">
            <a:spAutoFit/>
          </a:bodyPr>
          <a:lstStyle/>
          <a:p>
            <a:r>
              <a:rPr lang="en-US" sz="3600" dirty="0">
                <a:solidFill>
                  <a:schemeClr val="bg1"/>
                </a:solidFill>
              </a:rPr>
              <a:t>1.Collect and Prepare Data</a:t>
            </a:r>
            <a:endParaRPr lang="en-IN" sz="3600" dirty="0">
              <a:solidFill>
                <a:schemeClr val="bg1"/>
              </a:solidFill>
            </a:endParaRPr>
          </a:p>
        </p:txBody>
      </p:sp>
      <p:sp>
        <p:nvSpPr>
          <p:cNvPr id="7" name="Rectangle 2">
            <a:extLst>
              <a:ext uri="{FF2B5EF4-FFF2-40B4-BE49-F238E27FC236}">
                <a16:creationId xmlns:a16="http://schemas.microsoft.com/office/drawing/2014/main" id="{296E01E1-9CB1-540F-8CBB-482525650ABA}"/>
              </a:ext>
            </a:extLst>
          </p:cNvPr>
          <p:cNvSpPr>
            <a:spLocks noChangeArrowheads="1"/>
          </p:cNvSpPr>
          <p:nvPr/>
        </p:nvSpPr>
        <p:spPr bwMode="auto">
          <a:xfrm>
            <a:off x="1225550" y="2658626"/>
            <a:ext cx="11049000" cy="557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bg1"/>
                </a:solidFill>
                <a:effectLst/>
                <a:latin typeface="Verdana" panose="020B0604030504040204" pitchFamily="34" charset="0"/>
                <a:ea typeface="Verdana" panose="020B0604030504040204" pitchFamily="34" charset="0"/>
              </a:rPr>
              <a:t>Step 1: Collect Data</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bg1"/>
              </a:solidFill>
              <a:effectLst/>
              <a:latin typeface="Verdana" panose="020B0604030504040204" pitchFamily="34" charset="0"/>
              <a:ea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Ensure data includes key features like customer demographics, account tenure, product usage, and transaction history.</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Gather customer data from various sources such as CRM systems, transaction records, and customer feedback surveys.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Verdana" panose="020B0604030504040204" pitchFamily="34" charset="0"/>
              <a:ea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bg1"/>
                </a:solidFill>
                <a:effectLst/>
                <a:latin typeface="Verdana" panose="020B0604030504040204" pitchFamily="34" charset="0"/>
                <a:ea typeface="Verdana" panose="020B0604030504040204" pitchFamily="34" charset="0"/>
              </a:rPr>
              <a:t>Step 2: Prepare Data</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bg1"/>
              </a:solidFill>
              <a:effectLst/>
              <a:latin typeface="Verdana" panose="020B0604030504040204" pitchFamily="34" charset="0"/>
              <a:ea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Clean the dataset by removing duplicates, filling missing values, and handling outliers.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Standardize data formats and preprocess the dataset using Power BI’s Power Query for efficient analysis.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Verdana" panose="020B0604030504040204" pitchFamily="34" charset="0"/>
              <a:ea typeface="Verdana" panose="020B0604030504040204" pitchFamily="34" charset="0"/>
            </a:endParaRPr>
          </a:p>
        </p:txBody>
      </p:sp>
      <p:pic>
        <p:nvPicPr>
          <p:cNvPr id="8" name="Image 0" descr="preencoded.png">
            <a:extLst>
              <a:ext uri="{FF2B5EF4-FFF2-40B4-BE49-F238E27FC236}">
                <a16:creationId xmlns:a16="http://schemas.microsoft.com/office/drawing/2014/main" id="{B4FCA5E5-E1D9-F9F4-9DBD-4E9DE8556A94}"/>
              </a:ext>
            </a:extLst>
          </p:cNvPr>
          <p:cNvPicPr>
            <a:picLocks noChangeAspect="1"/>
          </p:cNvPicPr>
          <p:nvPr/>
        </p:nvPicPr>
        <p:blipFill>
          <a:blip r:embed="rId2"/>
          <a:stretch>
            <a:fillRect/>
          </a:stretch>
        </p:blipFill>
        <p:spPr>
          <a:xfrm>
            <a:off x="12426950" y="0"/>
            <a:ext cx="5873750" cy="10179050"/>
          </a:xfrm>
          <a:prstGeom prst="rect">
            <a:avLst/>
          </a:prstGeom>
        </p:spPr>
      </p:pic>
    </p:spTree>
    <p:extLst>
      <p:ext uri="{BB962C8B-B14F-4D97-AF65-F5344CB8AC3E}">
        <p14:creationId xmlns:p14="http://schemas.microsoft.com/office/powerpoint/2010/main" val="167032608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3DF7B1-91B4-D433-874A-0727E65BD8E2}"/>
              </a:ext>
            </a:extLst>
          </p:cNvPr>
          <p:cNvSpPr txBox="1"/>
          <p:nvPr/>
        </p:nvSpPr>
        <p:spPr>
          <a:xfrm>
            <a:off x="463550" y="3321050"/>
            <a:ext cx="12039600" cy="6001643"/>
          </a:xfrm>
          <a:prstGeom prst="rect">
            <a:avLst/>
          </a:prstGeom>
          <a:noFill/>
        </p:spPr>
        <p:txBody>
          <a:bodyPr wrap="square">
            <a:spAutoFit/>
          </a:bodyPr>
          <a:lstStyle/>
          <a:p>
            <a:r>
              <a:rPr lang="en-US" sz="4400" dirty="0">
                <a:solidFill>
                  <a:schemeClr val="bg1"/>
                </a:solidFill>
                <a:latin typeface="Verdana" panose="020B0604030504040204" pitchFamily="34" charset="0"/>
                <a:ea typeface="Verdana" panose="020B0604030504040204" pitchFamily="34" charset="0"/>
              </a:rPr>
              <a:t>2.Analyze Data</a:t>
            </a:r>
          </a:p>
          <a:p>
            <a:endParaRPr lang="en-US" sz="3600" b="1" dirty="0">
              <a:solidFill>
                <a:schemeClr val="bg1"/>
              </a:solidFill>
              <a:latin typeface="Verdana" panose="020B0604030504040204" pitchFamily="34" charset="0"/>
              <a:ea typeface="Verdana" panose="020B0604030504040204" pitchFamily="34" charset="0"/>
            </a:endParaRPr>
          </a:p>
          <a:p>
            <a:r>
              <a:rPr lang="en-US" sz="2800" b="1" dirty="0">
                <a:solidFill>
                  <a:schemeClr val="bg1"/>
                </a:solidFill>
                <a:latin typeface="Verdana" panose="020B0604030504040204" pitchFamily="34" charset="0"/>
                <a:ea typeface="Verdana" panose="020B0604030504040204" pitchFamily="34" charset="0"/>
              </a:rPr>
              <a:t>Step 3: Perform Statistical Analysis</a:t>
            </a:r>
          </a:p>
          <a:p>
            <a:endParaRPr lang="en-US" sz="2800" dirty="0">
              <a:solidFill>
                <a:schemeClr val="bg1"/>
              </a:solidFill>
              <a:latin typeface="Verdana" panose="020B0604030504040204" pitchFamily="34" charset="0"/>
              <a:ea typeface="Verdana" panose="020B0604030504040204" pitchFamily="34" charset="0"/>
            </a:endParaRPr>
          </a:p>
          <a:p>
            <a:pPr marL="742950" lvl="1" indent="-28575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rPr>
              <a:t>Use statistical methods like correlation analysis and descriptive statistics to uncover patterns and trends.</a:t>
            </a:r>
          </a:p>
          <a:p>
            <a:pPr marL="742950" lvl="1" indent="-28575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rPr>
              <a:t>Identify key factors contributing to churn, such as short tenure or low product usage.</a:t>
            </a:r>
          </a:p>
          <a:p>
            <a:pPr marL="457200" lvl="1"/>
            <a:endParaRPr lang="en-US" sz="2400" dirty="0">
              <a:solidFill>
                <a:schemeClr val="bg1"/>
              </a:solidFill>
              <a:latin typeface="Verdana" panose="020B0604030504040204" pitchFamily="34" charset="0"/>
              <a:ea typeface="Verdana" panose="020B0604030504040204" pitchFamily="34" charset="0"/>
            </a:endParaRPr>
          </a:p>
          <a:p>
            <a:r>
              <a:rPr lang="en-US" sz="2800" b="1" dirty="0">
                <a:solidFill>
                  <a:schemeClr val="bg1"/>
                </a:solidFill>
                <a:latin typeface="Verdana" panose="020B0604030504040204" pitchFamily="34" charset="0"/>
                <a:ea typeface="Verdana" panose="020B0604030504040204" pitchFamily="34" charset="0"/>
              </a:rPr>
              <a:t>Step 4: Segment Customers</a:t>
            </a:r>
          </a:p>
          <a:p>
            <a:endParaRPr lang="en-US" sz="2800" dirty="0">
              <a:solidFill>
                <a:schemeClr val="bg1"/>
              </a:solidFill>
              <a:latin typeface="Verdana" panose="020B0604030504040204" pitchFamily="34" charset="0"/>
              <a:ea typeface="Verdana" panose="020B0604030504040204" pitchFamily="34" charset="0"/>
            </a:endParaRPr>
          </a:p>
          <a:p>
            <a:pPr marL="742950" lvl="1" indent="-28575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rPr>
              <a:t>Categorize customers based on attributes like age group, account type, and region to identify high-risk segments.</a:t>
            </a:r>
          </a:p>
          <a:p>
            <a:pPr marL="742950" lvl="1" indent="-28575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rPr>
              <a:t>Create churn probability scores to prioritize customer retention efforts.</a:t>
            </a:r>
          </a:p>
        </p:txBody>
      </p:sp>
      <p:pic>
        <p:nvPicPr>
          <p:cNvPr id="4" name="Image 0" descr="preencoded.png">
            <a:extLst>
              <a:ext uri="{FF2B5EF4-FFF2-40B4-BE49-F238E27FC236}">
                <a16:creationId xmlns:a16="http://schemas.microsoft.com/office/drawing/2014/main" id="{4102BAAB-E82D-F8A9-8E7B-19D107C2B9CB}"/>
              </a:ext>
            </a:extLst>
          </p:cNvPr>
          <p:cNvPicPr>
            <a:picLocks noChangeAspect="1"/>
          </p:cNvPicPr>
          <p:nvPr/>
        </p:nvPicPr>
        <p:blipFill>
          <a:blip r:embed="rId2"/>
          <a:stretch>
            <a:fillRect/>
          </a:stretch>
        </p:blipFill>
        <p:spPr>
          <a:xfrm>
            <a:off x="0" y="0"/>
            <a:ext cx="18300700" cy="3016250"/>
          </a:xfrm>
          <a:prstGeom prst="rect">
            <a:avLst/>
          </a:prstGeom>
        </p:spPr>
      </p:pic>
    </p:spTree>
    <p:extLst>
      <p:ext uri="{BB962C8B-B14F-4D97-AF65-F5344CB8AC3E}">
        <p14:creationId xmlns:p14="http://schemas.microsoft.com/office/powerpoint/2010/main" val="270341282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314B27-4245-5CC4-0F62-ECC7BD0D2417}"/>
              </a:ext>
            </a:extLst>
          </p:cNvPr>
          <p:cNvSpPr txBox="1"/>
          <p:nvPr/>
        </p:nvSpPr>
        <p:spPr>
          <a:xfrm>
            <a:off x="311151" y="1263650"/>
            <a:ext cx="11810999" cy="6494085"/>
          </a:xfrm>
          <a:prstGeom prst="rect">
            <a:avLst/>
          </a:prstGeom>
          <a:noFill/>
        </p:spPr>
        <p:txBody>
          <a:bodyPr wrap="square">
            <a:spAutoFit/>
          </a:bodyPr>
          <a:lstStyle/>
          <a:p>
            <a:r>
              <a:rPr lang="en-US" sz="4400" dirty="0">
                <a:solidFill>
                  <a:schemeClr val="bg1"/>
                </a:solidFill>
                <a:latin typeface="Verdana" panose="020B0604030504040204" pitchFamily="34" charset="0"/>
                <a:ea typeface="Verdana" panose="020B0604030504040204" pitchFamily="34" charset="0"/>
              </a:rPr>
              <a:t>3. Develop Dashboard</a:t>
            </a:r>
          </a:p>
          <a:p>
            <a:endParaRPr lang="en-US" sz="4400" dirty="0">
              <a:solidFill>
                <a:schemeClr val="bg1"/>
              </a:solidFill>
              <a:latin typeface="Verdana" panose="020B0604030504040204" pitchFamily="34" charset="0"/>
              <a:ea typeface="Verdana" panose="020B0604030504040204" pitchFamily="34" charset="0"/>
            </a:endParaRPr>
          </a:p>
          <a:p>
            <a:r>
              <a:rPr lang="en-US" sz="2800" b="1" dirty="0">
                <a:solidFill>
                  <a:schemeClr val="bg1"/>
                </a:solidFill>
                <a:latin typeface="Verdana" panose="020B0604030504040204" pitchFamily="34" charset="0"/>
                <a:ea typeface="Verdana" panose="020B0604030504040204" pitchFamily="34" charset="0"/>
              </a:rPr>
              <a:t>Step 5: Design Visualizations</a:t>
            </a:r>
          </a:p>
          <a:p>
            <a:endParaRPr lang="en-US" sz="2800" dirty="0">
              <a:solidFill>
                <a:schemeClr val="bg1"/>
              </a:solidFill>
              <a:latin typeface="Verdana" panose="020B0604030504040204" pitchFamily="34" charset="0"/>
              <a:ea typeface="Verdana" panose="020B0604030504040204" pitchFamily="34" charset="0"/>
            </a:endParaRPr>
          </a:p>
          <a:p>
            <a:pPr marL="742950" lvl="1" indent="-285750" algn="just">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rPr>
              <a:t>Add filters to Build interactive visualizations like bar charts, line graphs, and heatmaps to present churn trends clearly.</a:t>
            </a:r>
          </a:p>
          <a:p>
            <a:pPr marL="742950" lvl="1" indent="-285750" algn="just">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rPr>
              <a:t>Include KPIs such as churn rate, average tenure, and customer lifetime value</a:t>
            </a:r>
          </a:p>
          <a:p>
            <a:pPr marL="457200" lvl="1" algn="just"/>
            <a:endParaRPr lang="en-US" sz="2400" dirty="0">
              <a:solidFill>
                <a:schemeClr val="bg1"/>
              </a:solidFill>
              <a:latin typeface="Verdana" panose="020B0604030504040204" pitchFamily="34" charset="0"/>
              <a:ea typeface="Verdana" panose="020B0604030504040204" pitchFamily="34" charset="0"/>
            </a:endParaRPr>
          </a:p>
          <a:p>
            <a:pPr algn="just">
              <a:buFont typeface="Arial" panose="020B0604020202020204" pitchFamily="34" charset="0"/>
              <a:buChar char="•"/>
            </a:pPr>
            <a:r>
              <a:rPr lang="en-US" sz="2800" b="1" dirty="0">
                <a:solidFill>
                  <a:schemeClr val="bg1"/>
                </a:solidFill>
                <a:latin typeface="Verdana" panose="020B0604030504040204" pitchFamily="34" charset="0"/>
                <a:ea typeface="Verdana" panose="020B0604030504040204" pitchFamily="34" charset="0"/>
              </a:rPr>
              <a:t>Step 6: Implement Filters and Slicers</a:t>
            </a:r>
          </a:p>
          <a:p>
            <a:endParaRPr lang="en-US" sz="2800" dirty="0">
              <a:solidFill>
                <a:schemeClr val="bg1"/>
              </a:solidFill>
              <a:latin typeface="Verdana" panose="020B0604030504040204" pitchFamily="34" charset="0"/>
              <a:ea typeface="Verdana" panose="020B0604030504040204" pitchFamily="34" charset="0"/>
            </a:endParaRPr>
          </a:p>
          <a:p>
            <a:pPr marL="742950" lvl="1" indent="-285750" algn="just">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rPr>
              <a:t>Allow users to analyze data by specific segments (e.g., region, age, product type).</a:t>
            </a:r>
          </a:p>
          <a:p>
            <a:pPr marL="742950" lvl="1" indent="-285750" algn="just">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rPr>
              <a:t>Ensure the dashboard provides dynamic insights for actionable decisions</a:t>
            </a:r>
            <a:r>
              <a:rPr lang="en-US" dirty="0">
                <a:solidFill>
                  <a:schemeClr val="bg1"/>
                </a:solidFill>
                <a:latin typeface="Verdana" panose="020B0604030504040204" pitchFamily="34" charset="0"/>
                <a:ea typeface="Verdana" panose="020B0604030504040204" pitchFamily="34" charset="0"/>
              </a:rPr>
              <a:t>.</a:t>
            </a:r>
          </a:p>
        </p:txBody>
      </p:sp>
      <p:pic>
        <p:nvPicPr>
          <p:cNvPr id="5" name="object 7">
            <a:extLst>
              <a:ext uri="{FF2B5EF4-FFF2-40B4-BE49-F238E27FC236}">
                <a16:creationId xmlns:a16="http://schemas.microsoft.com/office/drawing/2014/main" id="{D6ADD8AE-8F9B-D96F-A96E-4881995193A5}"/>
              </a:ext>
            </a:extLst>
          </p:cNvPr>
          <p:cNvPicPr/>
          <p:nvPr/>
        </p:nvPicPr>
        <p:blipFill>
          <a:blip r:embed="rId2" cstate="print"/>
          <a:stretch>
            <a:fillRect/>
          </a:stretch>
        </p:blipFill>
        <p:spPr>
          <a:xfrm>
            <a:off x="12274550" y="0"/>
            <a:ext cx="6026150" cy="10299699"/>
          </a:xfrm>
          <a:prstGeom prst="rect">
            <a:avLst/>
          </a:prstGeom>
        </p:spPr>
      </p:pic>
    </p:spTree>
    <p:extLst>
      <p:ext uri="{BB962C8B-B14F-4D97-AF65-F5344CB8AC3E}">
        <p14:creationId xmlns:p14="http://schemas.microsoft.com/office/powerpoint/2010/main" val="206037559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CE28658-89AD-003A-71E3-2D2793D91A87}"/>
              </a:ext>
            </a:extLst>
          </p:cNvPr>
          <p:cNvPicPr>
            <a:picLocks noChangeAspect="1"/>
          </p:cNvPicPr>
          <p:nvPr/>
        </p:nvPicPr>
        <p:blipFill>
          <a:blip r:embed="rId2"/>
          <a:stretch>
            <a:fillRect/>
          </a:stretch>
        </p:blipFill>
        <p:spPr>
          <a:xfrm>
            <a:off x="0" y="10037"/>
            <a:ext cx="18300700" cy="3006213"/>
          </a:xfrm>
          <a:prstGeom prst="rect">
            <a:avLst/>
          </a:prstGeom>
        </p:spPr>
      </p:pic>
      <p:sp>
        <p:nvSpPr>
          <p:cNvPr id="4" name="TextBox 3">
            <a:extLst>
              <a:ext uri="{FF2B5EF4-FFF2-40B4-BE49-F238E27FC236}">
                <a16:creationId xmlns:a16="http://schemas.microsoft.com/office/drawing/2014/main" id="{B67B5234-99B4-95D6-DFED-7BC6ECB2C4C1}"/>
              </a:ext>
            </a:extLst>
          </p:cNvPr>
          <p:cNvSpPr txBox="1"/>
          <p:nvPr/>
        </p:nvSpPr>
        <p:spPr>
          <a:xfrm>
            <a:off x="996950" y="3397251"/>
            <a:ext cx="12958711" cy="5794416"/>
          </a:xfrm>
          <a:prstGeom prst="rect">
            <a:avLst/>
          </a:prstGeom>
          <a:noFill/>
        </p:spPr>
        <p:txBody>
          <a:bodyPr wrap="square">
            <a:spAutoFit/>
          </a:bodyPr>
          <a:lstStyle/>
          <a:p>
            <a:r>
              <a:rPr lang="en-US" sz="3600" dirty="0">
                <a:solidFill>
                  <a:schemeClr val="bg1"/>
                </a:solidFill>
                <a:latin typeface="Verdana" panose="020B0604030504040204" pitchFamily="34" charset="0"/>
                <a:ea typeface="Verdana" panose="020B0604030504040204" pitchFamily="34" charset="0"/>
              </a:rPr>
              <a:t>4: Generate Insights and Refine</a:t>
            </a:r>
          </a:p>
          <a:p>
            <a:endParaRPr lang="en-US" sz="3600" dirty="0">
              <a:solidFill>
                <a:schemeClr val="bg1"/>
              </a:solidFill>
              <a:latin typeface="Verdana" panose="020B0604030504040204" pitchFamily="34" charset="0"/>
              <a:ea typeface="Verdana" panose="020B0604030504040204" pitchFamily="34" charset="0"/>
            </a:endParaRPr>
          </a:p>
          <a:p>
            <a:r>
              <a:rPr lang="en-US" sz="2800" b="1" dirty="0">
                <a:solidFill>
                  <a:schemeClr val="bg1"/>
                </a:solidFill>
                <a:latin typeface="Verdana" panose="020B0604030504040204" pitchFamily="34" charset="0"/>
                <a:ea typeface="Verdana" panose="020B0604030504040204" pitchFamily="34" charset="0"/>
              </a:rPr>
              <a:t>Step 7: Identify Insights</a:t>
            </a:r>
          </a:p>
          <a:p>
            <a:endParaRPr lang="en-US" sz="2800" dirty="0">
              <a:solidFill>
                <a:schemeClr val="bg1"/>
              </a:solidFill>
              <a:latin typeface="Verdana" panose="020B0604030504040204" pitchFamily="34" charset="0"/>
              <a:ea typeface="Verdana" panose="020B0604030504040204" pitchFamily="34" charset="0"/>
            </a:endParaRPr>
          </a:p>
          <a:p>
            <a:pPr marL="742950" lvl="1" indent="-28575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rPr>
              <a:t>Highlight trends such as regions with the highest churn or products that show low engagement.</a:t>
            </a:r>
          </a:p>
          <a:p>
            <a:pPr marL="742950" lvl="1" indent="-28575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rPr>
              <a:t>Share actionable insights to help stakeholders target high-risk customers with retention strategies.</a:t>
            </a:r>
          </a:p>
          <a:p>
            <a:pPr marL="457200" lvl="1"/>
            <a:endParaRPr lang="en-US" dirty="0">
              <a:solidFill>
                <a:schemeClr val="bg1"/>
              </a:solidFill>
              <a:latin typeface="Verdana" panose="020B0604030504040204" pitchFamily="34" charset="0"/>
              <a:ea typeface="Verdana" panose="020B0604030504040204" pitchFamily="34" charset="0"/>
            </a:endParaRPr>
          </a:p>
          <a:p>
            <a:r>
              <a:rPr lang="en-US" sz="2800" b="1" dirty="0">
                <a:solidFill>
                  <a:schemeClr val="bg1"/>
                </a:solidFill>
                <a:latin typeface="Verdana" panose="020B0604030504040204" pitchFamily="34" charset="0"/>
                <a:ea typeface="Verdana" panose="020B0604030504040204" pitchFamily="34" charset="0"/>
              </a:rPr>
              <a:t>Step 8: Test and Refine</a:t>
            </a:r>
          </a:p>
          <a:p>
            <a:endParaRPr lang="en-US" dirty="0">
              <a:solidFill>
                <a:schemeClr val="bg1"/>
              </a:solidFill>
              <a:latin typeface="Verdana" panose="020B0604030504040204" pitchFamily="34" charset="0"/>
              <a:ea typeface="Verdana" panose="020B0604030504040204" pitchFamily="34" charset="0"/>
            </a:endParaRPr>
          </a:p>
          <a:p>
            <a:pPr marL="742950" lvl="1" indent="-28575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rPr>
              <a:t>Validate</a:t>
            </a:r>
            <a:r>
              <a:rPr lang="en-US" dirty="0">
                <a:solidFill>
                  <a:schemeClr val="bg1"/>
                </a:solidFill>
                <a:latin typeface="Verdana" panose="020B0604030504040204" pitchFamily="34" charset="0"/>
                <a:ea typeface="Verdana" panose="020B0604030504040204" pitchFamily="34" charset="0"/>
              </a:rPr>
              <a:t> </a:t>
            </a:r>
            <a:r>
              <a:rPr lang="en-US" sz="2400" dirty="0">
                <a:solidFill>
                  <a:schemeClr val="bg1"/>
                </a:solidFill>
                <a:latin typeface="Verdana" panose="020B0604030504040204" pitchFamily="34" charset="0"/>
                <a:ea typeface="Verdana" panose="020B0604030504040204" pitchFamily="34" charset="0"/>
              </a:rPr>
              <a:t>the dashboard’s accuracy by comparing it against known churn cases.</a:t>
            </a:r>
          </a:p>
          <a:p>
            <a:pPr marL="742950" lvl="1" indent="-28575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rPr>
              <a:t>Optimize user experience by refining visuals and improving performance.</a:t>
            </a:r>
          </a:p>
        </p:txBody>
      </p:sp>
    </p:spTree>
    <p:extLst>
      <p:ext uri="{BB962C8B-B14F-4D97-AF65-F5344CB8AC3E}">
        <p14:creationId xmlns:p14="http://schemas.microsoft.com/office/powerpoint/2010/main" val="192942634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9046588E-DAC3-65F7-836D-B59CC0B244BA}"/>
              </a:ext>
            </a:extLst>
          </p:cNvPr>
          <p:cNvSpPr>
            <a:spLocks noChangeArrowheads="1"/>
          </p:cNvSpPr>
          <p:nvPr/>
        </p:nvSpPr>
        <p:spPr bwMode="auto">
          <a:xfrm rot="10800000" flipV="1">
            <a:off x="234950" y="1568450"/>
            <a:ext cx="1211580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5: Deploy and Act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i="0" u="none" strike="noStrike" cap="none" normalizeH="0" baseline="0" dirty="0">
              <a:ln>
                <a:noFill/>
              </a:ln>
              <a:solidFill>
                <a:schemeClr val="bg1"/>
              </a:solidFill>
              <a:effectLst/>
              <a:latin typeface="Verdana" panose="020B0604030504040204" pitchFamily="34" charset="0"/>
              <a:ea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bg1"/>
              </a:solidFill>
              <a:effectLst/>
              <a:latin typeface="Verdana" panose="020B0604030504040204" pitchFamily="34" charset="0"/>
              <a:ea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bg1"/>
                </a:solidFill>
                <a:effectLst/>
                <a:latin typeface="Verdana" panose="020B0604030504040204" pitchFamily="34" charset="0"/>
                <a:ea typeface="Verdana" panose="020B0604030504040204" pitchFamily="34" charset="0"/>
              </a:rPr>
              <a:t>Step 9: Deploy the Dashboard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Share the finalized dashboard with stakeholders via Power BI service.</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Train end-users on interpreting data and applying insights effectively.</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bg1"/>
                </a:solidFill>
                <a:effectLst/>
                <a:latin typeface="Verdana" panose="020B0604030504040204" pitchFamily="34" charset="0"/>
                <a:ea typeface="Verdana" panose="020B0604030504040204" pitchFamily="34" charset="0"/>
              </a:rPr>
              <a:t>Step 10: Implement Retention Strategies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bg1"/>
              </a:solidFill>
              <a:effectLst/>
              <a:latin typeface="Verdana" panose="020B0604030504040204" pitchFamily="34" charset="0"/>
              <a:ea typeface="Verdana" panose="020B0604030504040204"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Use the dashboard insights to execute retention campaigns such as personalized offers or loyalty programs.</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Continuously monitor and update the dashboard with new data for ongoing improvement.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Verdana" panose="020B0604030504040204" pitchFamily="34" charset="0"/>
              <a:ea typeface="Verdana" panose="020B0604030504040204" pitchFamily="34" charset="0"/>
            </a:endParaRPr>
          </a:p>
        </p:txBody>
      </p:sp>
      <p:pic>
        <p:nvPicPr>
          <p:cNvPr id="6" name="Image 0" descr="preencoded.png">
            <a:extLst>
              <a:ext uri="{FF2B5EF4-FFF2-40B4-BE49-F238E27FC236}">
                <a16:creationId xmlns:a16="http://schemas.microsoft.com/office/drawing/2014/main" id="{77074A01-F9D6-EA31-964B-8B46E4893266}"/>
              </a:ext>
            </a:extLst>
          </p:cNvPr>
          <p:cNvPicPr>
            <a:picLocks noChangeAspect="1"/>
          </p:cNvPicPr>
          <p:nvPr/>
        </p:nvPicPr>
        <p:blipFill>
          <a:blip r:embed="rId2"/>
          <a:stretch>
            <a:fillRect/>
          </a:stretch>
        </p:blipFill>
        <p:spPr>
          <a:xfrm>
            <a:off x="12579350" y="0"/>
            <a:ext cx="5721349" cy="10299700"/>
          </a:xfrm>
          <a:prstGeom prst="rect">
            <a:avLst/>
          </a:prstGeom>
        </p:spPr>
      </p:pic>
    </p:spTree>
    <p:extLst>
      <p:ext uri="{BB962C8B-B14F-4D97-AF65-F5344CB8AC3E}">
        <p14:creationId xmlns:p14="http://schemas.microsoft.com/office/powerpoint/2010/main" val="251935732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52EA90-AAAA-3B86-655E-47CB9FFE5D10}"/>
              </a:ext>
            </a:extLst>
          </p:cNvPr>
          <p:cNvPicPr>
            <a:picLocks noChangeAspect="1"/>
          </p:cNvPicPr>
          <p:nvPr/>
        </p:nvPicPr>
        <p:blipFill>
          <a:blip r:embed="rId2"/>
          <a:stretch>
            <a:fillRect/>
          </a:stretch>
        </p:blipFill>
        <p:spPr>
          <a:xfrm>
            <a:off x="0" y="1035050"/>
            <a:ext cx="18300700" cy="9264651"/>
          </a:xfrm>
          <a:prstGeom prst="rect">
            <a:avLst/>
          </a:prstGeom>
        </p:spPr>
      </p:pic>
      <p:sp>
        <p:nvSpPr>
          <p:cNvPr id="6" name="TextBox 5">
            <a:extLst>
              <a:ext uri="{FF2B5EF4-FFF2-40B4-BE49-F238E27FC236}">
                <a16:creationId xmlns:a16="http://schemas.microsoft.com/office/drawing/2014/main" id="{EEFD0539-B45E-99E2-7AF2-185D8085E0FD}"/>
              </a:ext>
            </a:extLst>
          </p:cNvPr>
          <p:cNvSpPr txBox="1"/>
          <p:nvPr/>
        </p:nvSpPr>
        <p:spPr>
          <a:xfrm>
            <a:off x="0" y="120651"/>
            <a:ext cx="16008350" cy="769441"/>
          </a:xfrm>
          <a:prstGeom prst="rect">
            <a:avLst/>
          </a:prstGeom>
          <a:noFill/>
        </p:spPr>
        <p:txBody>
          <a:bodyPr wrap="square" rtlCol="0">
            <a:spAutoFit/>
          </a:bodyPr>
          <a:lstStyle/>
          <a:p>
            <a:r>
              <a:rPr lang="en-IN" sz="4400" dirty="0">
                <a:solidFill>
                  <a:schemeClr val="bg2"/>
                </a:solidFill>
                <a:latin typeface="Verdana" panose="020B0604030504040204" pitchFamily="34" charset="0"/>
                <a:ea typeface="Verdana" panose="020B0604030504040204" pitchFamily="34" charset="0"/>
              </a:rPr>
              <a:t>Customer churn Analysis Dashboard: Overview Page </a:t>
            </a:r>
          </a:p>
        </p:txBody>
      </p:sp>
    </p:spTree>
    <p:extLst>
      <p:ext uri="{BB962C8B-B14F-4D97-AF65-F5344CB8AC3E}">
        <p14:creationId xmlns:p14="http://schemas.microsoft.com/office/powerpoint/2010/main" val="376740063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F0A49-52F2-3C32-9EFC-6E1B9EC2C802}"/>
              </a:ext>
            </a:extLst>
          </p:cNvPr>
          <p:cNvPicPr>
            <a:picLocks noChangeAspect="1"/>
          </p:cNvPicPr>
          <p:nvPr/>
        </p:nvPicPr>
        <p:blipFill>
          <a:blip r:embed="rId2"/>
          <a:stretch>
            <a:fillRect/>
          </a:stretch>
        </p:blipFill>
        <p:spPr>
          <a:xfrm>
            <a:off x="0" y="1111250"/>
            <a:ext cx="18300700" cy="9188450"/>
          </a:xfrm>
          <a:prstGeom prst="rect">
            <a:avLst/>
          </a:prstGeom>
        </p:spPr>
      </p:pic>
      <p:sp>
        <p:nvSpPr>
          <p:cNvPr id="4" name="TextBox 3">
            <a:extLst>
              <a:ext uri="{FF2B5EF4-FFF2-40B4-BE49-F238E27FC236}">
                <a16:creationId xmlns:a16="http://schemas.microsoft.com/office/drawing/2014/main" id="{A22BADB8-5166-A782-40E8-BBD9A4EE1000}"/>
              </a:ext>
            </a:extLst>
          </p:cNvPr>
          <p:cNvSpPr txBox="1"/>
          <p:nvPr/>
        </p:nvSpPr>
        <p:spPr>
          <a:xfrm>
            <a:off x="234950" y="196850"/>
            <a:ext cx="17145000" cy="769441"/>
          </a:xfrm>
          <a:prstGeom prst="rect">
            <a:avLst/>
          </a:prstGeom>
          <a:noFill/>
        </p:spPr>
        <p:txBody>
          <a:bodyPr wrap="square" rtlCol="0">
            <a:spAutoFit/>
          </a:bodyPr>
          <a:lstStyle/>
          <a:p>
            <a:r>
              <a:rPr lang="en-IN" sz="4400" dirty="0">
                <a:solidFill>
                  <a:schemeClr val="bg2"/>
                </a:solidFill>
                <a:latin typeface="Verdana" panose="020B0604030504040204" pitchFamily="34" charset="0"/>
                <a:ea typeface="Verdana" panose="020B0604030504040204" pitchFamily="34" charset="0"/>
              </a:rPr>
              <a:t>Customer churn Analysis Dashboard: Insights Page view</a:t>
            </a:r>
          </a:p>
        </p:txBody>
      </p:sp>
    </p:spTree>
    <p:extLst>
      <p:ext uri="{BB962C8B-B14F-4D97-AF65-F5344CB8AC3E}">
        <p14:creationId xmlns:p14="http://schemas.microsoft.com/office/powerpoint/2010/main" val="303653821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1DB170-EA55-4816-6F29-FC7BEC663DE7}"/>
              </a:ext>
            </a:extLst>
          </p:cNvPr>
          <p:cNvSpPr txBox="1"/>
          <p:nvPr/>
        </p:nvSpPr>
        <p:spPr>
          <a:xfrm>
            <a:off x="463550" y="806450"/>
            <a:ext cx="10134600" cy="1446550"/>
          </a:xfrm>
          <a:prstGeom prst="rect">
            <a:avLst/>
          </a:prstGeom>
          <a:noFill/>
        </p:spPr>
        <p:txBody>
          <a:bodyPr wrap="square" rtlCol="0">
            <a:spAutoFit/>
          </a:bodyPr>
          <a:lstStyle/>
          <a:p>
            <a:r>
              <a:rPr lang="en-IN" sz="4400" dirty="0">
                <a:solidFill>
                  <a:schemeClr val="bg2"/>
                </a:solidFill>
                <a:latin typeface="Verdana" panose="020B0604030504040204" pitchFamily="34" charset="0"/>
                <a:ea typeface="Verdana" panose="020B0604030504040204" pitchFamily="34" charset="0"/>
              </a:rPr>
              <a:t>Challenges in Customer Churn Analysis:</a:t>
            </a:r>
          </a:p>
        </p:txBody>
      </p:sp>
      <p:sp>
        <p:nvSpPr>
          <p:cNvPr id="3" name="Rectangle 1">
            <a:extLst>
              <a:ext uri="{FF2B5EF4-FFF2-40B4-BE49-F238E27FC236}">
                <a16:creationId xmlns:a16="http://schemas.microsoft.com/office/drawing/2014/main" id="{9F914B68-A5BB-1423-B74A-52D291F44F4C}"/>
              </a:ext>
            </a:extLst>
          </p:cNvPr>
          <p:cNvSpPr>
            <a:spLocks noChangeArrowheads="1"/>
          </p:cNvSpPr>
          <p:nvPr/>
        </p:nvSpPr>
        <p:spPr bwMode="auto">
          <a:xfrm rot="10800000" flipV="1">
            <a:off x="463550" y="2787650"/>
            <a:ext cx="109728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bg2"/>
                </a:solidFill>
                <a:effectLst/>
                <a:latin typeface="Verdana" panose="020B0604030504040204" pitchFamily="34" charset="0"/>
                <a:ea typeface="Verdana" panose="020B0604030504040204" pitchFamily="34" charset="0"/>
              </a:rPr>
              <a:t>1.Incomplete or Inconsistent Data</a:t>
            </a:r>
            <a:endParaRPr kumimoji="0" lang="en-US" altLang="en-US" sz="2400" b="0" i="0" u="none" strike="noStrike" cap="none" normalizeH="0" baseline="0" dirty="0">
              <a:ln>
                <a:noFill/>
              </a:ln>
              <a:solidFill>
                <a:schemeClr val="bg2"/>
              </a:solidFill>
              <a:effectLst/>
              <a:latin typeface="Verdana" panose="020B0604030504040204" pitchFamily="34" charset="0"/>
              <a:ea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2"/>
                </a:solidFill>
                <a:effectLst/>
                <a:latin typeface="Verdana" panose="020B0604030504040204" pitchFamily="34" charset="0"/>
                <a:ea typeface="Verdana" panose="020B0604030504040204" pitchFamily="34" charset="0"/>
              </a:rPr>
              <a:t>Missing values and duplicate entries affect data reliability.</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bg2"/>
              </a:solidFill>
              <a:effectLst/>
              <a:latin typeface="Verdana" panose="020B0604030504040204" pitchFamily="34" charset="0"/>
              <a:ea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bg2"/>
                </a:solidFill>
                <a:effectLst/>
                <a:latin typeface="Verdana" panose="020B0604030504040204" pitchFamily="34" charset="0"/>
                <a:ea typeface="Verdana" panose="020B0604030504040204" pitchFamily="34" charset="0"/>
              </a:rPr>
              <a:t>2.Identifying Key Churn Drivers</a:t>
            </a:r>
            <a:endParaRPr kumimoji="0" lang="en-US" altLang="en-US" sz="2400" b="0" i="0" u="none" strike="noStrike" cap="none" normalizeH="0" baseline="0" dirty="0">
              <a:ln>
                <a:noFill/>
              </a:ln>
              <a:solidFill>
                <a:schemeClr val="bg2"/>
              </a:solidFill>
              <a:effectLst/>
              <a:latin typeface="Verdana" panose="020B0604030504040204" pitchFamily="34" charset="0"/>
              <a:ea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2"/>
                </a:solidFill>
                <a:effectLst/>
                <a:latin typeface="Verdana" panose="020B0604030504040204" pitchFamily="34" charset="0"/>
                <a:ea typeface="Verdana" panose="020B0604030504040204" pitchFamily="34" charset="0"/>
              </a:rPr>
              <a:t>Difficult to pinpoint the exact factors contributing to churn.</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bg2"/>
              </a:solidFill>
              <a:effectLst/>
              <a:latin typeface="Verdana" panose="020B0604030504040204" pitchFamily="34" charset="0"/>
              <a:ea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bg2"/>
                </a:solidFill>
                <a:effectLst/>
                <a:latin typeface="Verdana" panose="020B0604030504040204" pitchFamily="34" charset="0"/>
                <a:ea typeface="Verdana" panose="020B0604030504040204" pitchFamily="34" charset="0"/>
              </a:rPr>
              <a:t>3.Handling Large Datasets</a:t>
            </a:r>
            <a:endParaRPr kumimoji="0" lang="en-US" altLang="en-US" sz="2400" b="0" i="0" u="none" strike="noStrike" cap="none" normalizeH="0" baseline="0" dirty="0">
              <a:ln>
                <a:noFill/>
              </a:ln>
              <a:solidFill>
                <a:schemeClr val="bg2"/>
              </a:solidFill>
              <a:effectLst/>
              <a:latin typeface="Verdana" panose="020B0604030504040204" pitchFamily="34" charset="0"/>
              <a:ea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2"/>
                </a:solidFill>
                <a:effectLst/>
                <a:latin typeface="Verdana" panose="020B0604030504040204" pitchFamily="34" charset="0"/>
                <a:ea typeface="Verdana" panose="020B0604030504040204" pitchFamily="34" charset="0"/>
              </a:rPr>
              <a:t>High data volume slows down processing and visualization.</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bg2"/>
              </a:solidFill>
              <a:effectLst/>
              <a:latin typeface="Verdana" panose="020B0604030504040204" pitchFamily="34" charset="0"/>
              <a:ea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bg2"/>
                </a:solidFill>
                <a:effectLst/>
                <a:latin typeface="Verdana" panose="020B0604030504040204" pitchFamily="34" charset="0"/>
                <a:ea typeface="Verdana" panose="020B0604030504040204" pitchFamily="34" charset="0"/>
              </a:rPr>
              <a:t>4.Interpreting Insights Effectively</a:t>
            </a:r>
            <a:endParaRPr kumimoji="0" lang="en-US" altLang="en-US" sz="2400" b="0" i="0" u="none" strike="noStrike" cap="none" normalizeH="0" baseline="0" dirty="0">
              <a:ln>
                <a:noFill/>
              </a:ln>
              <a:solidFill>
                <a:schemeClr val="bg2"/>
              </a:solidFill>
              <a:effectLst/>
              <a:latin typeface="Verdana" panose="020B0604030504040204" pitchFamily="34" charset="0"/>
              <a:ea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2"/>
                </a:solidFill>
                <a:effectLst/>
                <a:latin typeface="Verdana" panose="020B0604030504040204" pitchFamily="34" charset="0"/>
                <a:ea typeface="Verdana" panose="020B0604030504040204" pitchFamily="34" charset="0"/>
              </a:rPr>
              <a:t>Complex insights may be hard for stakeholders to understand.</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bg2"/>
              </a:solidFill>
              <a:effectLst/>
              <a:latin typeface="Verdana" panose="020B0604030504040204" pitchFamily="34" charset="0"/>
              <a:ea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bg2"/>
                </a:solidFill>
                <a:effectLst/>
                <a:latin typeface="Verdana" panose="020B0604030504040204" pitchFamily="34" charset="0"/>
                <a:ea typeface="Verdana" panose="020B0604030504040204" pitchFamily="34" charset="0"/>
              </a:rPr>
              <a:t>5.Ensuring Dashboard Adoption</a:t>
            </a:r>
            <a:endParaRPr kumimoji="0" lang="en-US" altLang="en-US" sz="2400" b="0" i="0" u="none" strike="noStrike" cap="none" normalizeH="0" baseline="0" dirty="0">
              <a:ln>
                <a:noFill/>
              </a:ln>
              <a:solidFill>
                <a:schemeClr val="bg2"/>
              </a:solidFill>
              <a:effectLst/>
              <a:latin typeface="Verdana" panose="020B0604030504040204" pitchFamily="34" charset="0"/>
              <a:ea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2"/>
                </a:solidFill>
                <a:effectLst/>
                <a:latin typeface="Verdana" panose="020B0604030504040204" pitchFamily="34" charset="0"/>
                <a:ea typeface="Verdana" panose="020B0604030504040204" pitchFamily="34" charset="0"/>
              </a:rPr>
              <a:t>Resistance to adopting new tools and processes among users.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2"/>
              </a:solidFill>
              <a:effectLst/>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56046E31-B6F3-45A1-E1B8-46A2F87A72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41376" y="1879738"/>
            <a:ext cx="8594577" cy="6210925"/>
          </a:xfrm>
          <a:prstGeom prst="ellipse">
            <a:avLst/>
          </a:prstGeom>
          <a:ln>
            <a:noFill/>
          </a:ln>
          <a:effectLst>
            <a:softEdge rad="112500"/>
          </a:effectLst>
        </p:spPr>
      </p:pic>
    </p:spTree>
    <p:extLst>
      <p:ext uri="{BB962C8B-B14F-4D97-AF65-F5344CB8AC3E}">
        <p14:creationId xmlns:p14="http://schemas.microsoft.com/office/powerpoint/2010/main" val="127610239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3EA9A-9969-EA49-02E5-CAC2EF375824}"/>
              </a:ext>
            </a:extLst>
          </p:cNvPr>
          <p:cNvSpPr>
            <a:spLocks noGrp="1"/>
          </p:cNvSpPr>
          <p:nvPr>
            <p:ph type="title"/>
          </p:nvPr>
        </p:nvSpPr>
        <p:spPr>
          <a:xfrm rot="10800000" flipV="1">
            <a:off x="928974" y="1835643"/>
            <a:ext cx="5433427" cy="1521219"/>
          </a:xfrm>
        </p:spPr>
        <p:txBody>
          <a:bodyPr/>
          <a:lstStyle/>
          <a:p>
            <a:r>
              <a:rPr lang="en-IN" sz="4400" dirty="0"/>
              <a:t>Future Enhancements:</a:t>
            </a:r>
          </a:p>
        </p:txBody>
      </p:sp>
      <p:sp>
        <p:nvSpPr>
          <p:cNvPr id="3" name="Text Placeholder 2">
            <a:extLst>
              <a:ext uri="{FF2B5EF4-FFF2-40B4-BE49-F238E27FC236}">
                <a16:creationId xmlns:a16="http://schemas.microsoft.com/office/drawing/2014/main" id="{8DE2C9C6-2E34-E9F4-BEB2-48F17F6AC84B}"/>
              </a:ext>
            </a:extLst>
          </p:cNvPr>
          <p:cNvSpPr>
            <a:spLocks noGrp="1"/>
          </p:cNvSpPr>
          <p:nvPr>
            <p:ph type="body" idx="1"/>
          </p:nvPr>
        </p:nvSpPr>
        <p:spPr>
          <a:xfrm>
            <a:off x="915035" y="3930650"/>
            <a:ext cx="6558915" cy="3447098"/>
          </a:xfrm>
        </p:spPr>
        <p:txBody>
          <a:bodyPr/>
          <a:lstStyle/>
          <a:p>
            <a:pPr algn="just"/>
            <a:r>
              <a:rPr lang="en-US" sz="2800" dirty="0">
                <a:solidFill>
                  <a:schemeClr val="bg2"/>
                </a:solidFill>
                <a:latin typeface="Verdana"/>
                <a:cs typeface="Verdana"/>
              </a:rPr>
              <a:t>The</a:t>
            </a:r>
            <a:r>
              <a:rPr lang="en-US" sz="2800" spc="-204" dirty="0">
                <a:solidFill>
                  <a:schemeClr val="bg2"/>
                </a:solidFill>
                <a:latin typeface="Verdana"/>
                <a:cs typeface="Verdana"/>
              </a:rPr>
              <a:t> </a:t>
            </a:r>
            <a:r>
              <a:rPr lang="en-US" sz="2800" dirty="0">
                <a:solidFill>
                  <a:schemeClr val="bg2"/>
                </a:solidFill>
                <a:latin typeface="Verdana"/>
                <a:cs typeface="Verdana"/>
              </a:rPr>
              <a:t>future</a:t>
            </a:r>
            <a:r>
              <a:rPr lang="en-US" sz="2800" spc="-200" dirty="0">
                <a:solidFill>
                  <a:schemeClr val="bg2"/>
                </a:solidFill>
                <a:latin typeface="Verdana"/>
                <a:cs typeface="Verdana"/>
              </a:rPr>
              <a:t> </a:t>
            </a:r>
            <a:r>
              <a:rPr lang="en-US" sz="2800" spc="-25" dirty="0">
                <a:solidFill>
                  <a:schemeClr val="bg2"/>
                </a:solidFill>
                <a:latin typeface="Verdana"/>
                <a:cs typeface="Verdana"/>
              </a:rPr>
              <a:t>of churn analysis </a:t>
            </a:r>
            <a:r>
              <a:rPr lang="en-US" sz="2800" dirty="0">
                <a:solidFill>
                  <a:schemeClr val="bg2"/>
                </a:solidFill>
                <a:latin typeface="Verdana"/>
                <a:cs typeface="Verdana"/>
              </a:rPr>
              <a:t>will</a:t>
            </a:r>
            <a:r>
              <a:rPr lang="en-US" sz="2800" spc="-155" dirty="0">
                <a:solidFill>
                  <a:schemeClr val="bg2"/>
                </a:solidFill>
                <a:latin typeface="Verdana"/>
                <a:cs typeface="Verdana"/>
              </a:rPr>
              <a:t> </a:t>
            </a:r>
            <a:r>
              <a:rPr lang="en-US" sz="2800" spc="-30" dirty="0">
                <a:solidFill>
                  <a:schemeClr val="bg2"/>
                </a:solidFill>
                <a:latin typeface="Verdana"/>
                <a:cs typeface="Verdana"/>
              </a:rPr>
              <a:t>likely </a:t>
            </a:r>
            <a:r>
              <a:rPr lang="en-US" sz="2800" spc="-45" dirty="0">
                <a:solidFill>
                  <a:schemeClr val="bg2"/>
                </a:solidFill>
                <a:latin typeface="Verdana"/>
                <a:cs typeface="Verdana"/>
              </a:rPr>
              <a:t>involve</a:t>
            </a:r>
            <a:r>
              <a:rPr lang="en-US" sz="2800" spc="-20" dirty="0">
                <a:solidFill>
                  <a:schemeClr val="bg2"/>
                </a:solidFill>
                <a:latin typeface="Verdana"/>
                <a:cs typeface="Verdana"/>
              </a:rPr>
              <a:t> </a:t>
            </a:r>
            <a:r>
              <a:rPr lang="en-US" sz="2800" dirty="0">
                <a:solidFill>
                  <a:schemeClr val="bg2"/>
                </a:solidFill>
                <a:latin typeface="Verdana"/>
                <a:cs typeface="Verdana"/>
              </a:rPr>
              <a:t>advanced</a:t>
            </a:r>
            <a:r>
              <a:rPr lang="en-US" sz="2800" spc="-15" dirty="0">
                <a:solidFill>
                  <a:schemeClr val="bg2"/>
                </a:solidFill>
                <a:latin typeface="Verdana"/>
                <a:cs typeface="Verdana"/>
              </a:rPr>
              <a:t> </a:t>
            </a:r>
            <a:r>
              <a:rPr lang="en-US" sz="2800" dirty="0">
                <a:solidFill>
                  <a:schemeClr val="bg2"/>
                </a:solidFill>
                <a:latin typeface="Verdana"/>
                <a:cs typeface="Verdana"/>
              </a:rPr>
              <a:t>technologies</a:t>
            </a:r>
            <a:r>
              <a:rPr lang="en-US" sz="2800" spc="-20" dirty="0">
                <a:solidFill>
                  <a:schemeClr val="bg2"/>
                </a:solidFill>
                <a:latin typeface="Verdana"/>
                <a:cs typeface="Verdana"/>
              </a:rPr>
              <a:t> like </a:t>
            </a:r>
            <a:r>
              <a:rPr lang="en-US" sz="2800" spc="70" dirty="0">
                <a:solidFill>
                  <a:schemeClr val="bg2"/>
                </a:solidFill>
                <a:latin typeface="Verdana"/>
                <a:cs typeface="Verdana"/>
              </a:rPr>
              <a:t>machine</a:t>
            </a:r>
            <a:r>
              <a:rPr lang="en-US" sz="2800" spc="-195" dirty="0">
                <a:solidFill>
                  <a:schemeClr val="bg2"/>
                </a:solidFill>
                <a:latin typeface="Verdana"/>
                <a:cs typeface="Verdana"/>
              </a:rPr>
              <a:t> </a:t>
            </a:r>
            <a:r>
              <a:rPr lang="en-US" sz="2800" dirty="0">
                <a:solidFill>
                  <a:schemeClr val="bg2"/>
                </a:solidFill>
                <a:latin typeface="Verdana"/>
                <a:cs typeface="Verdana"/>
              </a:rPr>
              <a:t>learning</a:t>
            </a:r>
            <a:r>
              <a:rPr lang="en-US" sz="2800" spc="-190" dirty="0">
                <a:solidFill>
                  <a:schemeClr val="bg2"/>
                </a:solidFill>
                <a:latin typeface="Verdana"/>
                <a:cs typeface="Verdana"/>
              </a:rPr>
              <a:t> </a:t>
            </a:r>
            <a:r>
              <a:rPr lang="en-US" sz="2800" spc="75" dirty="0">
                <a:solidFill>
                  <a:schemeClr val="bg2"/>
                </a:solidFill>
                <a:latin typeface="Verdana"/>
                <a:cs typeface="Verdana"/>
              </a:rPr>
              <a:t>and</a:t>
            </a:r>
            <a:r>
              <a:rPr lang="en-US" sz="2800" spc="-190" dirty="0">
                <a:solidFill>
                  <a:schemeClr val="bg2"/>
                </a:solidFill>
                <a:latin typeface="Verdana"/>
                <a:cs typeface="Verdana"/>
              </a:rPr>
              <a:t> </a:t>
            </a:r>
            <a:r>
              <a:rPr lang="en-US" sz="2800" spc="-229" dirty="0">
                <a:solidFill>
                  <a:schemeClr val="bg2"/>
                </a:solidFill>
                <a:latin typeface="Verdana"/>
                <a:cs typeface="Verdana"/>
              </a:rPr>
              <a:t>AI.</a:t>
            </a:r>
            <a:r>
              <a:rPr lang="en-US" sz="2800" spc="-190" dirty="0">
                <a:solidFill>
                  <a:schemeClr val="bg2"/>
                </a:solidFill>
                <a:latin typeface="Verdana"/>
                <a:cs typeface="Verdana"/>
              </a:rPr>
              <a:t> </a:t>
            </a:r>
            <a:r>
              <a:rPr lang="en-US" sz="2800" spc="-10" dirty="0">
                <a:solidFill>
                  <a:schemeClr val="bg2"/>
                </a:solidFill>
                <a:latin typeface="Verdana"/>
                <a:cs typeface="Verdana"/>
              </a:rPr>
              <a:t>These </a:t>
            </a:r>
            <a:r>
              <a:rPr lang="en-US" sz="2800" dirty="0">
                <a:solidFill>
                  <a:schemeClr val="bg2"/>
                </a:solidFill>
                <a:latin typeface="Verdana"/>
                <a:cs typeface="Verdana"/>
              </a:rPr>
              <a:t>innovations</a:t>
            </a:r>
            <a:r>
              <a:rPr lang="en-US" sz="2800" spc="-204" dirty="0">
                <a:solidFill>
                  <a:schemeClr val="bg2"/>
                </a:solidFill>
                <a:latin typeface="Verdana"/>
                <a:cs typeface="Verdana"/>
              </a:rPr>
              <a:t> </a:t>
            </a:r>
            <a:r>
              <a:rPr lang="en-US" sz="2800" dirty="0">
                <a:solidFill>
                  <a:schemeClr val="bg2"/>
                </a:solidFill>
                <a:latin typeface="Verdana"/>
                <a:cs typeface="Verdana"/>
              </a:rPr>
              <a:t>will</a:t>
            </a:r>
            <a:r>
              <a:rPr lang="en-US" sz="2800" spc="-190" dirty="0">
                <a:solidFill>
                  <a:schemeClr val="bg2"/>
                </a:solidFill>
                <a:latin typeface="Verdana"/>
                <a:cs typeface="Verdana"/>
              </a:rPr>
              <a:t> </a:t>
            </a:r>
            <a:r>
              <a:rPr lang="en-US" sz="2800" spc="55" dirty="0">
                <a:solidFill>
                  <a:schemeClr val="bg2"/>
                </a:solidFill>
                <a:latin typeface="Verdana"/>
                <a:cs typeface="Verdana"/>
              </a:rPr>
              <a:t>enhance</a:t>
            </a:r>
            <a:r>
              <a:rPr lang="en-US" sz="2800" spc="-190" dirty="0">
                <a:solidFill>
                  <a:schemeClr val="bg2"/>
                </a:solidFill>
                <a:latin typeface="Verdana"/>
                <a:cs typeface="Verdana"/>
              </a:rPr>
              <a:t> </a:t>
            </a:r>
            <a:r>
              <a:rPr lang="en-US" sz="2800" spc="-10" dirty="0">
                <a:solidFill>
                  <a:schemeClr val="bg2"/>
                </a:solidFill>
                <a:latin typeface="Verdana"/>
                <a:cs typeface="Verdana"/>
              </a:rPr>
              <a:t>predictive </a:t>
            </a:r>
            <a:r>
              <a:rPr lang="en-US" sz="2800" spc="-30" dirty="0">
                <a:solidFill>
                  <a:schemeClr val="bg2"/>
                </a:solidFill>
                <a:latin typeface="Verdana"/>
                <a:cs typeface="Verdana"/>
              </a:rPr>
              <a:t>capabilities,</a:t>
            </a:r>
            <a:r>
              <a:rPr lang="en-US" sz="2800" spc="-105" dirty="0">
                <a:solidFill>
                  <a:schemeClr val="bg2"/>
                </a:solidFill>
                <a:latin typeface="Verdana"/>
                <a:cs typeface="Verdana"/>
              </a:rPr>
              <a:t> </a:t>
            </a:r>
            <a:r>
              <a:rPr lang="en-US" sz="2800" dirty="0">
                <a:solidFill>
                  <a:schemeClr val="bg2"/>
                </a:solidFill>
                <a:latin typeface="Verdana"/>
                <a:cs typeface="Verdana"/>
              </a:rPr>
              <a:t>allowing</a:t>
            </a:r>
            <a:r>
              <a:rPr lang="en-US" sz="2800" spc="-105" dirty="0">
                <a:solidFill>
                  <a:schemeClr val="bg2"/>
                </a:solidFill>
                <a:latin typeface="Verdana"/>
                <a:cs typeface="Verdana"/>
              </a:rPr>
              <a:t> </a:t>
            </a:r>
            <a:r>
              <a:rPr lang="en-US" sz="2800" dirty="0">
                <a:solidFill>
                  <a:schemeClr val="bg2"/>
                </a:solidFill>
                <a:latin typeface="Verdana"/>
                <a:cs typeface="Verdana"/>
              </a:rPr>
              <a:t>banks</a:t>
            </a:r>
            <a:r>
              <a:rPr lang="en-US" sz="2800" spc="-105" dirty="0">
                <a:solidFill>
                  <a:schemeClr val="bg2"/>
                </a:solidFill>
                <a:latin typeface="Verdana"/>
                <a:cs typeface="Verdana"/>
              </a:rPr>
              <a:t> </a:t>
            </a:r>
            <a:r>
              <a:rPr lang="en-US" sz="2800" dirty="0">
                <a:solidFill>
                  <a:schemeClr val="bg2"/>
                </a:solidFill>
                <a:latin typeface="Verdana"/>
                <a:cs typeface="Verdana"/>
              </a:rPr>
              <a:t>to</a:t>
            </a:r>
            <a:r>
              <a:rPr lang="en-US" sz="2800" spc="-105" dirty="0">
                <a:solidFill>
                  <a:schemeClr val="bg2"/>
                </a:solidFill>
                <a:latin typeface="Verdana"/>
                <a:cs typeface="Verdana"/>
              </a:rPr>
              <a:t> </a:t>
            </a:r>
            <a:r>
              <a:rPr lang="en-US" sz="2800" spc="-10" dirty="0">
                <a:solidFill>
                  <a:schemeClr val="bg2"/>
                </a:solidFill>
                <a:latin typeface="Verdana"/>
                <a:cs typeface="Verdana"/>
              </a:rPr>
              <a:t>better </a:t>
            </a:r>
            <a:r>
              <a:rPr lang="en-US" sz="2800" dirty="0">
                <a:solidFill>
                  <a:schemeClr val="bg2"/>
                </a:solidFill>
                <a:latin typeface="Verdana"/>
                <a:cs typeface="Verdana"/>
              </a:rPr>
              <a:t>understand</a:t>
            </a:r>
            <a:r>
              <a:rPr lang="en-US" sz="2800" spc="-5" dirty="0">
                <a:solidFill>
                  <a:schemeClr val="bg2"/>
                </a:solidFill>
                <a:latin typeface="Verdana"/>
                <a:cs typeface="Verdana"/>
              </a:rPr>
              <a:t> </a:t>
            </a:r>
            <a:r>
              <a:rPr lang="en-US" sz="2800" dirty="0">
                <a:solidFill>
                  <a:schemeClr val="bg2"/>
                </a:solidFill>
                <a:latin typeface="Verdana"/>
                <a:cs typeface="Verdana"/>
              </a:rPr>
              <a:t>customer</a:t>
            </a:r>
            <a:r>
              <a:rPr lang="en-US" sz="2800" spc="-5" dirty="0">
                <a:solidFill>
                  <a:schemeClr val="bg2"/>
                </a:solidFill>
                <a:latin typeface="Verdana"/>
                <a:cs typeface="Verdana"/>
              </a:rPr>
              <a:t> </a:t>
            </a:r>
            <a:r>
              <a:rPr lang="en-US" sz="2800" dirty="0">
                <a:solidFill>
                  <a:schemeClr val="bg2"/>
                </a:solidFill>
                <a:latin typeface="Verdana"/>
                <a:cs typeface="Verdana"/>
              </a:rPr>
              <a:t>behavior</a:t>
            </a:r>
            <a:r>
              <a:rPr lang="en-US" sz="2800" spc="-5" dirty="0">
                <a:solidFill>
                  <a:schemeClr val="bg2"/>
                </a:solidFill>
                <a:latin typeface="Verdana"/>
                <a:cs typeface="Verdana"/>
              </a:rPr>
              <a:t> </a:t>
            </a:r>
            <a:r>
              <a:rPr lang="en-US" sz="2800" spc="50" dirty="0">
                <a:solidFill>
                  <a:schemeClr val="bg2"/>
                </a:solidFill>
                <a:latin typeface="Verdana"/>
                <a:cs typeface="Verdana"/>
              </a:rPr>
              <a:t>and </a:t>
            </a:r>
            <a:r>
              <a:rPr lang="en-US" sz="2800" spc="-10" dirty="0">
                <a:solidFill>
                  <a:schemeClr val="bg2"/>
                </a:solidFill>
                <a:latin typeface="Verdana"/>
                <a:cs typeface="Verdana"/>
              </a:rPr>
              <a:t>improve </a:t>
            </a:r>
            <a:r>
              <a:rPr lang="en-US" sz="2800" dirty="0">
                <a:solidFill>
                  <a:schemeClr val="bg2"/>
                </a:solidFill>
                <a:latin typeface="Verdana"/>
                <a:cs typeface="Verdana"/>
              </a:rPr>
              <a:t>retention strategies</a:t>
            </a:r>
            <a:r>
              <a:rPr lang="en-US" sz="2800" spc="-470" dirty="0">
                <a:solidFill>
                  <a:schemeClr val="bg2"/>
                </a:solidFill>
                <a:latin typeface="Verdana"/>
                <a:cs typeface="Verdana"/>
              </a:rPr>
              <a:t>.</a:t>
            </a:r>
            <a:endParaRPr lang="en-US" sz="2800" dirty="0">
              <a:solidFill>
                <a:schemeClr val="bg2"/>
              </a:solidFill>
              <a:latin typeface="Verdana"/>
              <a:cs typeface="Verdana"/>
            </a:endParaRPr>
          </a:p>
          <a:p>
            <a:pPr algn="just"/>
            <a:endParaRPr lang="en-IN" sz="2800" dirty="0">
              <a:solidFill>
                <a:schemeClr val="bg2"/>
              </a:solidFill>
            </a:endParaRPr>
          </a:p>
        </p:txBody>
      </p:sp>
      <p:pic>
        <p:nvPicPr>
          <p:cNvPr id="5" name="Picture 4">
            <a:extLst>
              <a:ext uri="{FF2B5EF4-FFF2-40B4-BE49-F238E27FC236}">
                <a16:creationId xmlns:a16="http://schemas.microsoft.com/office/drawing/2014/main" id="{7E995C8B-C740-74F9-BC3B-A1893B8268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7286" y="1733912"/>
            <a:ext cx="8866266" cy="591199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26179275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2EAB-F943-0A69-6AF2-3461DA16E120}"/>
              </a:ext>
            </a:extLst>
          </p:cNvPr>
          <p:cNvSpPr>
            <a:spLocks noGrp="1"/>
          </p:cNvSpPr>
          <p:nvPr>
            <p:ph type="title"/>
          </p:nvPr>
        </p:nvSpPr>
        <p:spPr>
          <a:xfrm>
            <a:off x="1377950" y="1873250"/>
            <a:ext cx="4114800" cy="990600"/>
          </a:xfrm>
        </p:spPr>
        <p:txBody>
          <a:bodyPr/>
          <a:lstStyle/>
          <a:p>
            <a:r>
              <a:rPr lang="en-IN" sz="4400" dirty="0"/>
              <a:t>Conclusion:</a:t>
            </a:r>
          </a:p>
        </p:txBody>
      </p:sp>
      <p:sp>
        <p:nvSpPr>
          <p:cNvPr id="3" name="Text Placeholder 2">
            <a:extLst>
              <a:ext uri="{FF2B5EF4-FFF2-40B4-BE49-F238E27FC236}">
                <a16:creationId xmlns:a16="http://schemas.microsoft.com/office/drawing/2014/main" id="{66ECE3FF-F18A-C531-6350-70AB560967F9}"/>
              </a:ext>
            </a:extLst>
          </p:cNvPr>
          <p:cNvSpPr>
            <a:spLocks noGrp="1"/>
          </p:cNvSpPr>
          <p:nvPr>
            <p:ph type="body" idx="1"/>
          </p:nvPr>
        </p:nvSpPr>
        <p:spPr>
          <a:xfrm>
            <a:off x="1073148" y="3702050"/>
            <a:ext cx="12725401" cy="3692882"/>
          </a:xfrm>
        </p:spPr>
        <p:txBody>
          <a:bodyPr/>
          <a:lstStyle/>
          <a:p>
            <a:pPr marL="469900" marR="164465" indent="-457200" algn="just">
              <a:lnSpc>
                <a:spcPct val="102299"/>
              </a:lnSpc>
              <a:spcBef>
                <a:spcPts val="30"/>
              </a:spcBef>
              <a:buFont typeface="Arial" panose="020B0604020202020204" pitchFamily="34" charset="0"/>
              <a:buChar char="•"/>
              <a:tabLst>
                <a:tab pos="5673090" algn="l"/>
              </a:tabLst>
            </a:pPr>
            <a:r>
              <a:rPr lang="en-US" sz="2800" spc="45" dirty="0">
                <a:solidFill>
                  <a:schemeClr val="bg2"/>
                </a:solidFill>
                <a:latin typeface="Verdana"/>
                <a:cs typeface="Verdana"/>
              </a:rPr>
              <a:t>Understanding customer churn </a:t>
            </a:r>
            <a:r>
              <a:rPr lang="en-US" sz="2800" spc="-70" dirty="0">
                <a:solidFill>
                  <a:schemeClr val="bg2"/>
                </a:solidFill>
                <a:latin typeface="Verdana"/>
                <a:cs typeface="Verdana"/>
              </a:rPr>
              <a:t>is</a:t>
            </a:r>
            <a:r>
              <a:rPr lang="en-US" sz="2800" spc="-220" dirty="0">
                <a:solidFill>
                  <a:schemeClr val="bg2"/>
                </a:solidFill>
                <a:latin typeface="Verdana"/>
                <a:cs typeface="Verdana"/>
              </a:rPr>
              <a:t> </a:t>
            </a:r>
            <a:r>
              <a:rPr lang="en-US" sz="2800" spc="-50" dirty="0">
                <a:solidFill>
                  <a:schemeClr val="bg2"/>
                </a:solidFill>
                <a:latin typeface="Verdana"/>
                <a:cs typeface="Verdana"/>
              </a:rPr>
              <a:t>vital</a:t>
            </a:r>
            <a:r>
              <a:rPr lang="en-US" sz="2800" spc="-220" dirty="0">
                <a:solidFill>
                  <a:schemeClr val="bg2"/>
                </a:solidFill>
                <a:latin typeface="Verdana"/>
                <a:cs typeface="Verdana"/>
              </a:rPr>
              <a:t> </a:t>
            </a:r>
            <a:r>
              <a:rPr lang="en-US" sz="2800" spc="-25" dirty="0">
                <a:solidFill>
                  <a:schemeClr val="bg2"/>
                </a:solidFill>
                <a:latin typeface="Verdana"/>
                <a:cs typeface="Verdana"/>
              </a:rPr>
              <a:t>for </a:t>
            </a:r>
            <a:r>
              <a:rPr lang="en-US" sz="2800" dirty="0">
                <a:solidFill>
                  <a:schemeClr val="bg2"/>
                </a:solidFill>
                <a:latin typeface="Verdana"/>
                <a:cs typeface="Verdana"/>
              </a:rPr>
              <a:t>banks</a:t>
            </a:r>
            <a:r>
              <a:rPr lang="en-US" sz="2800" spc="-195" dirty="0">
                <a:solidFill>
                  <a:schemeClr val="bg2"/>
                </a:solidFill>
                <a:latin typeface="Verdana"/>
                <a:cs typeface="Verdana"/>
              </a:rPr>
              <a:t> </a:t>
            </a:r>
            <a:r>
              <a:rPr lang="en-US" sz="2800" spc="70" dirty="0">
                <a:solidFill>
                  <a:schemeClr val="bg2"/>
                </a:solidFill>
                <a:latin typeface="Verdana"/>
                <a:cs typeface="Verdana"/>
              </a:rPr>
              <a:t>aiming</a:t>
            </a:r>
            <a:r>
              <a:rPr lang="en-US" sz="2800" spc="-195" dirty="0">
                <a:solidFill>
                  <a:schemeClr val="bg2"/>
                </a:solidFill>
                <a:latin typeface="Verdana"/>
                <a:cs typeface="Verdana"/>
              </a:rPr>
              <a:t> </a:t>
            </a:r>
            <a:r>
              <a:rPr lang="en-US" sz="2800" dirty="0">
                <a:solidFill>
                  <a:schemeClr val="bg2"/>
                </a:solidFill>
                <a:latin typeface="Verdana"/>
                <a:cs typeface="Verdana"/>
              </a:rPr>
              <a:t>to</a:t>
            </a:r>
            <a:r>
              <a:rPr lang="en-US" sz="2800" spc="-195" dirty="0">
                <a:solidFill>
                  <a:schemeClr val="bg2"/>
                </a:solidFill>
                <a:latin typeface="Verdana"/>
                <a:cs typeface="Verdana"/>
              </a:rPr>
              <a:t> </a:t>
            </a:r>
            <a:r>
              <a:rPr lang="en-US" sz="2800" dirty="0">
                <a:solidFill>
                  <a:schemeClr val="bg2"/>
                </a:solidFill>
                <a:latin typeface="Verdana"/>
                <a:cs typeface="Verdana"/>
              </a:rPr>
              <a:t>improve</a:t>
            </a:r>
            <a:r>
              <a:rPr lang="en-US" sz="2800" spc="-195" dirty="0">
                <a:solidFill>
                  <a:schemeClr val="bg2"/>
                </a:solidFill>
                <a:latin typeface="Verdana"/>
                <a:cs typeface="Verdana"/>
              </a:rPr>
              <a:t> </a:t>
            </a:r>
            <a:r>
              <a:rPr lang="en-US" sz="2800" spc="-10" dirty="0">
                <a:solidFill>
                  <a:schemeClr val="bg2"/>
                </a:solidFill>
                <a:latin typeface="Verdana"/>
                <a:cs typeface="Verdana"/>
              </a:rPr>
              <a:t>retention.</a:t>
            </a:r>
            <a:endParaRPr lang="en-US" sz="2800" dirty="0">
              <a:solidFill>
                <a:schemeClr val="bg2"/>
              </a:solidFill>
              <a:latin typeface="Verdana"/>
              <a:cs typeface="Verdana"/>
            </a:endParaRPr>
          </a:p>
          <a:p>
            <a:pPr marL="469900" marR="5080" indent="-457200" algn="just">
              <a:lnSpc>
                <a:spcPts val="3379"/>
              </a:lnSpc>
              <a:spcBef>
                <a:spcPts val="45"/>
              </a:spcBef>
              <a:buFont typeface="Arial" panose="020B0604020202020204" pitchFamily="34" charset="0"/>
              <a:buChar char="•"/>
              <a:tabLst>
                <a:tab pos="4847590" algn="l"/>
              </a:tabLst>
            </a:pPr>
            <a:r>
              <a:rPr lang="en-US" sz="2800" dirty="0">
                <a:solidFill>
                  <a:schemeClr val="bg2"/>
                </a:solidFill>
                <a:latin typeface="Verdana"/>
                <a:cs typeface="Verdana"/>
              </a:rPr>
              <a:t>Utilizing</a:t>
            </a:r>
            <a:r>
              <a:rPr lang="en-US" sz="2800" spc="-70" dirty="0">
                <a:solidFill>
                  <a:schemeClr val="bg2"/>
                </a:solidFill>
                <a:latin typeface="Verdana"/>
                <a:cs typeface="Verdana"/>
              </a:rPr>
              <a:t> </a:t>
            </a:r>
            <a:r>
              <a:rPr lang="en-US" sz="2800" spc="-20" dirty="0">
                <a:solidFill>
                  <a:schemeClr val="bg2"/>
                </a:solidFill>
                <a:latin typeface="Verdana"/>
                <a:cs typeface="Verdana"/>
              </a:rPr>
              <a:t>tools</a:t>
            </a:r>
            <a:r>
              <a:rPr lang="en-US" sz="2800" spc="-65" dirty="0">
                <a:solidFill>
                  <a:schemeClr val="bg2"/>
                </a:solidFill>
                <a:latin typeface="Verdana"/>
                <a:cs typeface="Verdana"/>
              </a:rPr>
              <a:t> </a:t>
            </a:r>
            <a:r>
              <a:rPr lang="en-US" sz="2800" spc="-20" dirty="0">
                <a:solidFill>
                  <a:schemeClr val="bg2"/>
                </a:solidFill>
                <a:latin typeface="Verdana"/>
                <a:cs typeface="Verdana"/>
              </a:rPr>
              <a:t>like Power </a:t>
            </a:r>
            <a:r>
              <a:rPr lang="en-US" sz="2800" spc="-20" dirty="0" err="1">
                <a:solidFill>
                  <a:schemeClr val="bg2"/>
                </a:solidFill>
                <a:latin typeface="Verdana"/>
                <a:cs typeface="Verdana"/>
              </a:rPr>
              <a:t>bI</a:t>
            </a:r>
            <a:r>
              <a:rPr lang="en-US" sz="2800" spc="-20" dirty="0">
                <a:solidFill>
                  <a:schemeClr val="bg2"/>
                </a:solidFill>
                <a:latin typeface="Verdana"/>
                <a:cs typeface="Verdana"/>
              </a:rPr>
              <a:t>  </a:t>
            </a:r>
            <a:r>
              <a:rPr lang="en-US" sz="2800" dirty="0">
                <a:solidFill>
                  <a:schemeClr val="bg2"/>
                </a:solidFill>
                <a:latin typeface="Verdana"/>
                <a:cs typeface="Verdana"/>
              </a:rPr>
              <a:t>enables</a:t>
            </a:r>
            <a:r>
              <a:rPr lang="en-US" sz="2800" spc="-125" dirty="0">
                <a:solidFill>
                  <a:schemeClr val="bg2"/>
                </a:solidFill>
                <a:latin typeface="Verdana"/>
                <a:cs typeface="Verdana"/>
              </a:rPr>
              <a:t> </a:t>
            </a:r>
            <a:r>
              <a:rPr lang="en-US" sz="2800" spc="-10" dirty="0">
                <a:solidFill>
                  <a:schemeClr val="bg2"/>
                </a:solidFill>
                <a:latin typeface="Verdana"/>
                <a:cs typeface="Verdana"/>
              </a:rPr>
              <a:t>data- driven</a:t>
            </a:r>
            <a:r>
              <a:rPr lang="en-US" sz="2800" spc="-210" dirty="0">
                <a:solidFill>
                  <a:schemeClr val="bg2"/>
                </a:solidFill>
                <a:latin typeface="Verdana"/>
                <a:cs typeface="Verdana"/>
              </a:rPr>
              <a:t> </a:t>
            </a:r>
            <a:r>
              <a:rPr lang="en-US" sz="2800" spc="-35" dirty="0">
                <a:solidFill>
                  <a:schemeClr val="bg2"/>
                </a:solidFill>
                <a:latin typeface="Verdana"/>
                <a:cs typeface="Verdana"/>
              </a:rPr>
              <a:t>insights,</a:t>
            </a:r>
            <a:r>
              <a:rPr lang="en-US" sz="2800" spc="-200" dirty="0">
                <a:solidFill>
                  <a:schemeClr val="bg2"/>
                </a:solidFill>
                <a:latin typeface="Verdana"/>
                <a:cs typeface="Verdana"/>
              </a:rPr>
              <a:t> </a:t>
            </a:r>
            <a:r>
              <a:rPr lang="en-US" sz="2800" spc="75" dirty="0">
                <a:solidFill>
                  <a:schemeClr val="bg2"/>
                </a:solidFill>
                <a:latin typeface="Verdana"/>
                <a:cs typeface="Verdana"/>
              </a:rPr>
              <a:t>helping</a:t>
            </a:r>
            <a:r>
              <a:rPr lang="en-US" sz="2800" spc="-210" dirty="0">
                <a:solidFill>
                  <a:schemeClr val="bg2"/>
                </a:solidFill>
                <a:latin typeface="Verdana"/>
                <a:cs typeface="Verdana"/>
              </a:rPr>
              <a:t> </a:t>
            </a:r>
            <a:r>
              <a:rPr lang="en-US" sz="2800" dirty="0">
                <a:solidFill>
                  <a:schemeClr val="bg2"/>
                </a:solidFill>
                <a:latin typeface="Verdana"/>
                <a:cs typeface="Verdana"/>
              </a:rPr>
              <a:t>to</a:t>
            </a:r>
            <a:r>
              <a:rPr lang="en-US" sz="2800" spc="-204" dirty="0">
                <a:solidFill>
                  <a:schemeClr val="bg2"/>
                </a:solidFill>
                <a:latin typeface="Verdana"/>
                <a:cs typeface="Verdana"/>
              </a:rPr>
              <a:t> </a:t>
            </a:r>
            <a:r>
              <a:rPr lang="en-US" sz="2800" dirty="0">
                <a:solidFill>
                  <a:schemeClr val="bg2"/>
                </a:solidFill>
                <a:latin typeface="Verdana"/>
                <a:cs typeface="Verdana"/>
              </a:rPr>
              <a:t>identify</a:t>
            </a:r>
            <a:r>
              <a:rPr lang="en-US" sz="2800" spc="-204" dirty="0">
                <a:solidFill>
                  <a:schemeClr val="bg2"/>
                </a:solidFill>
                <a:latin typeface="Verdana"/>
                <a:cs typeface="Verdana"/>
              </a:rPr>
              <a:t> </a:t>
            </a:r>
            <a:r>
              <a:rPr lang="en-US" sz="2800" spc="50" dirty="0">
                <a:solidFill>
                  <a:schemeClr val="bg2"/>
                </a:solidFill>
                <a:latin typeface="Verdana"/>
                <a:cs typeface="Verdana"/>
              </a:rPr>
              <a:t>churn</a:t>
            </a:r>
            <a:endParaRPr lang="en-US" sz="2800" dirty="0">
              <a:solidFill>
                <a:schemeClr val="bg2"/>
              </a:solidFill>
              <a:latin typeface="Verdana"/>
              <a:cs typeface="Verdana"/>
            </a:endParaRPr>
          </a:p>
          <a:p>
            <a:pPr marL="469900" marR="5080" indent="-457200" algn="just">
              <a:lnSpc>
                <a:spcPts val="3300"/>
              </a:lnSpc>
              <a:spcBef>
                <a:spcPts val="55"/>
              </a:spcBef>
              <a:buFont typeface="Arial" panose="020B0604020202020204" pitchFamily="34" charset="0"/>
              <a:buChar char="•"/>
            </a:pPr>
            <a:r>
              <a:rPr lang="en-US" sz="2800" spc="-30" dirty="0">
                <a:solidFill>
                  <a:schemeClr val="bg2"/>
                </a:solidFill>
                <a:latin typeface="Verdana"/>
                <a:cs typeface="Verdana"/>
              </a:rPr>
              <a:t>factors</a:t>
            </a:r>
            <a:r>
              <a:rPr lang="en-US" sz="2800" spc="-215" dirty="0">
                <a:solidFill>
                  <a:schemeClr val="bg2"/>
                </a:solidFill>
                <a:latin typeface="Verdana"/>
                <a:cs typeface="Verdana"/>
              </a:rPr>
              <a:t> </a:t>
            </a:r>
            <a:r>
              <a:rPr lang="en-US" sz="2800" spc="75" dirty="0">
                <a:solidFill>
                  <a:schemeClr val="bg2"/>
                </a:solidFill>
                <a:latin typeface="Verdana"/>
                <a:cs typeface="Verdana"/>
              </a:rPr>
              <a:t>and</a:t>
            </a:r>
            <a:r>
              <a:rPr lang="en-US" sz="2800" spc="-210" dirty="0">
                <a:solidFill>
                  <a:schemeClr val="bg2"/>
                </a:solidFill>
                <a:latin typeface="Verdana"/>
                <a:cs typeface="Verdana"/>
              </a:rPr>
              <a:t> </a:t>
            </a:r>
            <a:r>
              <a:rPr lang="en-US" sz="2800" spc="80" dirty="0">
                <a:solidFill>
                  <a:schemeClr val="bg2"/>
                </a:solidFill>
                <a:latin typeface="Verdana"/>
                <a:cs typeface="Verdana"/>
              </a:rPr>
              <a:t>implement</a:t>
            </a:r>
            <a:r>
              <a:rPr lang="en-US" sz="2800" spc="-215" dirty="0">
                <a:solidFill>
                  <a:schemeClr val="bg2"/>
                </a:solidFill>
                <a:latin typeface="Verdana"/>
                <a:cs typeface="Verdana"/>
              </a:rPr>
              <a:t> </a:t>
            </a:r>
            <a:r>
              <a:rPr lang="en-US" sz="2800" spc="-20" dirty="0">
                <a:solidFill>
                  <a:schemeClr val="bg2"/>
                </a:solidFill>
                <a:latin typeface="Verdana"/>
                <a:cs typeface="Verdana"/>
              </a:rPr>
              <a:t>effective</a:t>
            </a:r>
            <a:r>
              <a:rPr lang="en-US" sz="2800" spc="-210" dirty="0">
                <a:solidFill>
                  <a:schemeClr val="bg2"/>
                </a:solidFill>
                <a:latin typeface="Verdana"/>
                <a:cs typeface="Verdana"/>
              </a:rPr>
              <a:t> </a:t>
            </a:r>
            <a:r>
              <a:rPr lang="en-US" sz="2800" spc="-35" dirty="0">
                <a:solidFill>
                  <a:schemeClr val="bg2"/>
                </a:solidFill>
                <a:latin typeface="Verdana"/>
                <a:cs typeface="Verdana"/>
              </a:rPr>
              <a:t>strategies. </a:t>
            </a:r>
            <a:r>
              <a:rPr lang="en-US" sz="2800" dirty="0">
                <a:solidFill>
                  <a:schemeClr val="bg2"/>
                </a:solidFill>
                <a:latin typeface="Verdana"/>
                <a:cs typeface="Verdana"/>
              </a:rPr>
              <a:t>Continuous</a:t>
            </a:r>
            <a:r>
              <a:rPr lang="en-US" sz="2800" spc="-150" dirty="0">
                <a:solidFill>
                  <a:schemeClr val="bg2"/>
                </a:solidFill>
                <a:latin typeface="Verdana"/>
                <a:cs typeface="Verdana"/>
              </a:rPr>
              <a:t> </a:t>
            </a:r>
            <a:r>
              <a:rPr lang="en-US" sz="2800" spc="-55" dirty="0">
                <a:solidFill>
                  <a:schemeClr val="bg2"/>
                </a:solidFill>
                <a:latin typeface="Verdana"/>
                <a:cs typeface="Verdana"/>
              </a:rPr>
              <a:t>analysis</a:t>
            </a:r>
            <a:r>
              <a:rPr lang="en-US" sz="2800" spc="-145" dirty="0">
                <a:solidFill>
                  <a:schemeClr val="bg2"/>
                </a:solidFill>
                <a:latin typeface="Verdana"/>
                <a:cs typeface="Verdana"/>
              </a:rPr>
              <a:t> </a:t>
            </a:r>
            <a:r>
              <a:rPr lang="en-US" sz="2800" spc="-70" dirty="0">
                <a:solidFill>
                  <a:schemeClr val="bg2"/>
                </a:solidFill>
                <a:latin typeface="Verdana"/>
                <a:cs typeface="Verdana"/>
              </a:rPr>
              <a:t>is</a:t>
            </a:r>
            <a:r>
              <a:rPr lang="en-US" sz="2800" spc="-145" dirty="0">
                <a:solidFill>
                  <a:schemeClr val="bg2"/>
                </a:solidFill>
                <a:latin typeface="Verdana"/>
                <a:cs typeface="Verdana"/>
              </a:rPr>
              <a:t> </a:t>
            </a:r>
            <a:r>
              <a:rPr lang="en-US" sz="2800" spc="-75" dirty="0">
                <a:solidFill>
                  <a:schemeClr val="bg2"/>
                </a:solidFill>
                <a:latin typeface="Verdana"/>
                <a:cs typeface="Verdana"/>
              </a:rPr>
              <a:t>key</a:t>
            </a:r>
            <a:r>
              <a:rPr lang="en-US" sz="2800" spc="-150" dirty="0">
                <a:solidFill>
                  <a:schemeClr val="bg2"/>
                </a:solidFill>
                <a:latin typeface="Verdana"/>
                <a:cs typeface="Verdana"/>
              </a:rPr>
              <a:t> </a:t>
            </a:r>
            <a:r>
              <a:rPr lang="en-US" sz="2800" dirty="0">
                <a:solidFill>
                  <a:schemeClr val="bg2"/>
                </a:solidFill>
                <a:latin typeface="Verdana"/>
                <a:cs typeface="Verdana"/>
              </a:rPr>
              <a:t>to</a:t>
            </a:r>
            <a:r>
              <a:rPr lang="en-US" sz="2800" spc="-145" dirty="0">
                <a:solidFill>
                  <a:schemeClr val="bg2"/>
                </a:solidFill>
                <a:latin typeface="Verdana"/>
                <a:cs typeface="Verdana"/>
              </a:rPr>
              <a:t> </a:t>
            </a:r>
            <a:r>
              <a:rPr lang="en-US" sz="2800" spc="45" dirty="0">
                <a:solidFill>
                  <a:schemeClr val="bg2"/>
                </a:solidFill>
                <a:latin typeface="Verdana"/>
                <a:cs typeface="Verdana"/>
              </a:rPr>
              <a:t>maintaining</a:t>
            </a:r>
            <a:endParaRPr lang="en-US" sz="2800" dirty="0">
              <a:solidFill>
                <a:schemeClr val="bg2"/>
              </a:solidFill>
              <a:latin typeface="Verdana"/>
              <a:cs typeface="Verdana"/>
            </a:endParaRPr>
          </a:p>
          <a:p>
            <a:pPr marL="469900" indent="-457200" algn="just">
              <a:lnSpc>
                <a:spcPts val="3265"/>
              </a:lnSpc>
              <a:buFont typeface="Arial" panose="020B0604020202020204" pitchFamily="34" charset="0"/>
              <a:buChar char="•"/>
            </a:pPr>
            <a:r>
              <a:rPr lang="en-US" sz="2800" spc="-40" dirty="0">
                <a:solidFill>
                  <a:schemeClr val="bg2"/>
                </a:solidFill>
                <a:latin typeface="Verdana"/>
                <a:cs typeface="Verdana"/>
              </a:rPr>
              <a:t>a</a:t>
            </a:r>
            <a:r>
              <a:rPr lang="en-US" sz="2800" spc="-145" dirty="0">
                <a:solidFill>
                  <a:schemeClr val="bg2"/>
                </a:solidFill>
                <a:latin typeface="Verdana"/>
                <a:cs typeface="Verdana"/>
              </a:rPr>
              <a:t> </a:t>
            </a:r>
            <a:r>
              <a:rPr lang="en-US" sz="2800" spc="-60" dirty="0">
                <a:solidFill>
                  <a:schemeClr val="bg2"/>
                </a:solidFill>
                <a:latin typeface="Verdana"/>
                <a:cs typeface="Verdana"/>
              </a:rPr>
              <a:t>loyal</a:t>
            </a:r>
            <a:r>
              <a:rPr lang="en-US" sz="2800" spc="-140" dirty="0">
                <a:solidFill>
                  <a:schemeClr val="bg2"/>
                </a:solidFill>
                <a:latin typeface="Verdana"/>
                <a:cs typeface="Verdana"/>
              </a:rPr>
              <a:t> </a:t>
            </a:r>
            <a:r>
              <a:rPr lang="en-US" sz="2800" dirty="0">
                <a:solidFill>
                  <a:schemeClr val="bg2"/>
                </a:solidFill>
                <a:latin typeface="Verdana"/>
                <a:cs typeface="Verdana"/>
              </a:rPr>
              <a:t>customer</a:t>
            </a:r>
            <a:r>
              <a:rPr lang="en-US" sz="2800" spc="-140" dirty="0">
                <a:solidFill>
                  <a:schemeClr val="bg2"/>
                </a:solidFill>
                <a:latin typeface="Verdana"/>
                <a:cs typeface="Verdana"/>
              </a:rPr>
              <a:t> </a:t>
            </a:r>
            <a:r>
              <a:rPr lang="en-US" sz="2800" spc="-10" dirty="0">
                <a:solidFill>
                  <a:schemeClr val="bg2"/>
                </a:solidFill>
                <a:latin typeface="Verdana"/>
                <a:cs typeface="Verdana"/>
              </a:rPr>
              <a:t>base.</a:t>
            </a:r>
            <a:endParaRPr lang="en-US" sz="2800" dirty="0">
              <a:solidFill>
                <a:schemeClr val="bg2"/>
              </a:solidFill>
              <a:latin typeface="Verdana"/>
              <a:cs typeface="Verdana"/>
            </a:endParaRPr>
          </a:p>
          <a:p>
            <a:pPr algn="just"/>
            <a:endParaRPr lang="en-IN" sz="2800" dirty="0">
              <a:solidFill>
                <a:schemeClr val="bg2"/>
              </a:solidFill>
            </a:endParaRPr>
          </a:p>
        </p:txBody>
      </p:sp>
    </p:spTree>
    <p:extLst>
      <p:ext uri="{BB962C8B-B14F-4D97-AF65-F5344CB8AC3E}">
        <p14:creationId xmlns:p14="http://schemas.microsoft.com/office/powerpoint/2010/main" val="16090830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2FBBD1-5715-B05B-E468-44621653DB8B}"/>
              </a:ext>
            </a:extLst>
          </p:cNvPr>
          <p:cNvSpPr txBox="1"/>
          <p:nvPr/>
        </p:nvSpPr>
        <p:spPr>
          <a:xfrm>
            <a:off x="692150" y="730250"/>
            <a:ext cx="5562600" cy="769441"/>
          </a:xfrm>
          <a:prstGeom prst="rect">
            <a:avLst/>
          </a:prstGeom>
          <a:noFill/>
        </p:spPr>
        <p:txBody>
          <a:bodyPr wrap="square" rtlCol="0">
            <a:spAutoFit/>
          </a:bodyPr>
          <a:lstStyle/>
          <a:p>
            <a:r>
              <a:rPr lang="en-US" sz="4400" dirty="0">
                <a:solidFill>
                  <a:schemeClr val="bg1">
                    <a:lumMod val="95000"/>
                  </a:schemeClr>
                </a:solidFill>
              </a:rPr>
              <a:t>Problem Statement: </a:t>
            </a:r>
            <a:endParaRPr lang="en-IN" sz="4400" dirty="0">
              <a:solidFill>
                <a:schemeClr val="bg1">
                  <a:lumMod val="95000"/>
                </a:schemeClr>
              </a:solidFill>
            </a:endParaRPr>
          </a:p>
        </p:txBody>
      </p:sp>
      <p:sp>
        <p:nvSpPr>
          <p:cNvPr id="3" name="TextBox 2">
            <a:extLst>
              <a:ext uri="{FF2B5EF4-FFF2-40B4-BE49-F238E27FC236}">
                <a16:creationId xmlns:a16="http://schemas.microsoft.com/office/drawing/2014/main" id="{1913D01D-7F55-1A5A-6A92-1A3F4A268107}"/>
              </a:ext>
            </a:extLst>
          </p:cNvPr>
          <p:cNvSpPr txBox="1"/>
          <p:nvPr/>
        </p:nvSpPr>
        <p:spPr>
          <a:xfrm>
            <a:off x="844550" y="1873250"/>
            <a:ext cx="11506200" cy="1384995"/>
          </a:xfrm>
          <a:prstGeom prst="rect">
            <a:avLst/>
          </a:prstGeom>
          <a:noFill/>
        </p:spPr>
        <p:txBody>
          <a:bodyPr wrap="square" rtlCol="0">
            <a:spAutoFit/>
          </a:bodyPr>
          <a:lstStyle/>
          <a:p>
            <a:pPr algn="just"/>
            <a:r>
              <a:rPr lang="en-US" sz="2800" dirty="0">
                <a:solidFill>
                  <a:schemeClr val="bg1">
                    <a:lumMod val="95000"/>
                  </a:schemeClr>
                </a:solidFill>
              </a:rPr>
              <a:t>Customer churn is one of the biggest challenges faced by banks today. High churn rates lead to lost revenue and also reduces the bank's customer base, making it harder to retain loyal clients.</a:t>
            </a:r>
            <a:endParaRPr lang="en-IN" sz="2800" dirty="0">
              <a:solidFill>
                <a:schemeClr val="bg1">
                  <a:lumMod val="95000"/>
                </a:schemeClr>
              </a:solidFill>
            </a:endParaRPr>
          </a:p>
        </p:txBody>
      </p:sp>
      <p:sp>
        <p:nvSpPr>
          <p:cNvPr id="5" name="TextBox 4">
            <a:extLst>
              <a:ext uri="{FF2B5EF4-FFF2-40B4-BE49-F238E27FC236}">
                <a16:creationId xmlns:a16="http://schemas.microsoft.com/office/drawing/2014/main" id="{46C7F225-B315-46EB-9B64-B197D7EBAE0C}"/>
              </a:ext>
            </a:extLst>
          </p:cNvPr>
          <p:cNvSpPr txBox="1"/>
          <p:nvPr/>
        </p:nvSpPr>
        <p:spPr>
          <a:xfrm>
            <a:off x="692150" y="3930650"/>
            <a:ext cx="11201400" cy="5047536"/>
          </a:xfrm>
          <a:prstGeom prst="rect">
            <a:avLst/>
          </a:prstGeom>
          <a:noFill/>
        </p:spPr>
        <p:txBody>
          <a:bodyPr wrap="square" rtlCol="0">
            <a:spAutoFit/>
          </a:bodyPr>
          <a:lstStyle/>
          <a:p>
            <a:r>
              <a:rPr lang="en-US" sz="2800" dirty="0">
                <a:solidFill>
                  <a:schemeClr val="bg1">
                    <a:lumMod val="95000"/>
                  </a:schemeClr>
                </a:solidFill>
              </a:rPr>
              <a:t>Significance in the Banking Domain:</a:t>
            </a:r>
          </a:p>
          <a:p>
            <a:r>
              <a:rPr lang="en-US" dirty="0">
                <a:solidFill>
                  <a:schemeClr val="bg1">
                    <a:lumMod val="95000"/>
                  </a:schemeClr>
                </a:solidFill>
              </a:rPr>
              <a:t> </a:t>
            </a:r>
          </a:p>
          <a:p>
            <a:pPr algn="just"/>
            <a:r>
              <a:rPr lang="en-US" sz="2400" dirty="0">
                <a:solidFill>
                  <a:schemeClr val="bg1">
                    <a:lumMod val="95000"/>
                  </a:schemeClr>
                </a:solidFill>
              </a:rPr>
              <a:t>    Churn can indicate dissatisfaction or unmet customer needs, which, if not addressed, can affect a bank’s profitability. </a:t>
            </a:r>
          </a:p>
          <a:p>
            <a:pPr algn="just"/>
            <a:endParaRPr lang="en-US" sz="2800" dirty="0">
              <a:solidFill>
                <a:schemeClr val="bg1">
                  <a:lumMod val="95000"/>
                </a:schemeClr>
              </a:solidFill>
            </a:endParaRPr>
          </a:p>
          <a:p>
            <a:r>
              <a:rPr lang="en-US" sz="2800" dirty="0">
                <a:solidFill>
                  <a:schemeClr val="bg1">
                    <a:lumMod val="95000"/>
                  </a:schemeClr>
                </a:solidFill>
              </a:rPr>
              <a:t>Impact on Business:</a:t>
            </a:r>
          </a:p>
          <a:p>
            <a:pPr marL="342900" indent="-342900">
              <a:buFont typeface="Arial" panose="020B0604020202020204" pitchFamily="34" charset="0"/>
              <a:buChar char="•"/>
            </a:pPr>
            <a:r>
              <a:rPr lang="en-US" sz="2400" dirty="0">
                <a:solidFill>
                  <a:schemeClr val="bg1">
                    <a:lumMod val="95000"/>
                  </a:schemeClr>
                </a:solidFill>
              </a:rPr>
              <a:t>Reduced customer base .</a:t>
            </a:r>
          </a:p>
          <a:p>
            <a:pPr marL="342900" indent="-342900">
              <a:buFont typeface="Arial" panose="020B0604020202020204" pitchFamily="34" charset="0"/>
              <a:buChar char="•"/>
            </a:pPr>
            <a:r>
              <a:rPr lang="en-US" sz="2400" dirty="0">
                <a:solidFill>
                  <a:schemeClr val="bg1">
                    <a:lumMod val="95000"/>
                  </a:schemeClr>
                </a:solidFill>
              </a:rPr>
              <a:t>Increased marketing and acquisition costs.</a:t>
            </a:r>
          </a:p>
          <a:p>
            <a:pPr marL="342900" indent="-342900">
              <a:buFont typeface="Arial" panose="020B0604020202020204" pitchFamily="34" charset="0"/>
              <a:buChar char="•"/>
            </a:pPr>
            <a:r>
              <a:rPr lang="en-US" sz="2400" dirty="0">
                <a:solidFill>
                  <a:schemeClr val="bg1">
                    <a:lumMod val="95000"/>
                  </a:schemeClr>
                </a:solidFill>
              </a:rPr>
              <a:t>Difficulty in maintaining a steady revenue stream.</a:t>
            </a:r>
          </a:p>
          <a:p>
            <a:pPr marL="342900" indent="-342900">
              <a:buFont typeface="Arial" panose="020B0604020202020204" pitchFamily="34" charset="0"/>
              <a:buChar char="•"/>
            </a:pPr>
            <a:endParaRPr lang="en-US" sz="2400" dirty="0">
              <a:solidFill>
                <a:schemeClr val="bg1">
                  <a:lumMod val="95000"/>
                </a:schemeClr>
              </a:solidFill>
            </a:endParaRPr>
          </a:p>
          <a:p>
            <a:r>
              <a:rPr lang="en-US" sz="2800" dirty="0">
                <a:solidFill>
                  <a:schemeClr val="bg1">
                    <a:lumMod val="95000"/>
                  </a:schemeClr>
                </a:solidFill>
              </a:rPr>
              <a:t>Goal: </a:t>
            </a:r>
          </a:p>
          <a:p>
            <a:r>
              <a:rPr lang="en-US" dirty="0">
                <a:solidFill>
                  <a:schemeClr val="bg1">
                    <a:lumMod val="95000"/>
                  </a:schemeClr>
                </a:solidFill>
              </a:rPr>
              <a:t>      </a:t>
            </a:r>
            <a:r>
              <a:rPr lang="en-US" sz="2400" dirty="0">
                <a:solidFill>
                  <a:schemeClr val="bg1">
                    <a:lumMod val="95000"/>
                  </a:schemeClr>
                </a:solidFill>
              </a:rPr>
              <a:t>Identify the factors leading to churn to develop strategies for retention and reduce customer attrition.</a:t>
            </a:r>
            <a:endParaRPr lang="en-IN" sz="2400" dirty="0">
              <a:solidFill>
                <a:schemeClr val="bg1">
                  <a:lumMod val="95000"/>
                </a:schemeClr>
              </a:solidFill>
            </a:endParaRPr>
          </a:p>
        </p:txBody>
      </p:sp>
      <p:pic>
        <p:nvPicPr>
          <p:cNvPr id="6" name="Image 0" descr="preencoded.png">
            <a:extLst>
              <a:ext uri="{FF2B5EF4-FFF2-40B4-BE49-F238E27FC236}">
                <a16:creationId xmlns:a16="http://schemas.microsoft.com/office/drawing/2014/main" id="{47358919-5711-8D3F-AF89-13E04E26214B}"/>
              </a:ext>
            </a:extLst>
          </p:cNvPr>
          <p:cNvPicPr>
            <a:picLocks noChangeAspect="1"/>
          </p:cNvPicPr>
          <p:nvPr/>
        </p:nvPicPr>
        <p:blipFill>
          <a:blip r:embed="rId2"/>
          <a:stretch>
            <a:fillRect/>
          </a:stretch>
        </p:blipFill>
        <p:spPr>
          <a:xfrm>
            <a:off x="12579350" y="0"/>
            <a:ext cx="5721350" cy="10299700"/>
          </a:xfrm>
          <a:prstGeom prst="rect">
            <a:avLst/>
          </a:prstGeom>
        </p:spPr>
      </p:pic>
    </p:spTree>
    <p:extLst>
      <p:ext uri="{BB962C8B-B14F-4D97-AF65-F5344CB8AC3E}">
        <p14:creationId xmlns:p14="http://schemas.microsoft.com/office/powerpoint/2010/main" val="184787947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764"/>
          </a:xfrm>
          <a:prstGeom prst="rect">
            <a:avLst/>
          </a:prstGeom>
        </p:spPr>
      </p:pic>
      <p:grpSp>
        <p:nvGrpSpPr>
          <p:cNvPr id="3" name="object 3"/>
          <p:cNvGrpSpPr/>
          <p:nvPr/>
        </p:nvGrpSpPr>
        <p:grpSpPr>
          <a:xfrm>
            <a:off x="457034" y="496627"/>
            <a:ext cx="17374235" cy="9294495"/>
            <a:chOff x="457034" y="496627"/>
            <a:chExt cx="17374235" cy="9294495"/>
          </a:xfrm>
        </p:grpSpPr>
        <p:sp>
          <p:nvSpPr>
            <p:cNvPr id="4" name="object 4"/>
            <p:cNvSpPr/>
            <p:nvPr/>
          </p:nvSpPr>
          <p:spPr>
            <a:xfrm>
              <a:off x="466559" y="506152"/>
              <a:ext cx="17355185" cy="9275445"/>
            </a:xfrm>
            <a:custGeom>
              <a:avLst/>
              <a:gdLst/>
              <a:ahLst/>
              <a:cxnLst/>
              <a:rect l="l" t="t" r="r" b="b"/>
              <a:pathLst>
                <a:path w="17355185" h="9275445">
                  <a:moveTo>
                    <a:pt x="8677427" y="9275008"/>
                  </a:moveTo>
                  <a:lnTo>
                    <a:pt x="0" y="9275008"/>
                  </a:lnTo>
                  <a:lnTo>
                    <a:pt x="0" y="0"/>
                  </a:lnTo>
                  <a:lnTo>
                    <a:pt x="17354842" y="0"/>
                  </a:lnTo>
                  <a:lnTo>
                    <a:pt x="17354842" y="9275008"/>
                  </a:lnTo>
                  <a:lnTo>
                    <a:pt x="8677427" y="9275008"/>
                  </a:lnTo>
                  <a:close/>
                </a:path>
              </a:pathLst>
            </a:custGeom>
            <a:ln w="18719">
              <a:solidFill>
                <a:srgbClr val="FFFFFF"/>
              </a:solidFill>
            </a:ln>
          </p:spPr>
          <p:txBody>
            <a:bodyPr wrap="square" lIns="0" tIns="0" rIns="0" bIns="0" rtlCol="0"/>
            <a:lstStyle/>
            <a:p>
              <a:endParaRPr/>
            </a:p>
          </p:txBody>
        </p:sp>
        <p:sp>
          <p:nvSpPr>
            <p:cNvPr id="5" name="object 5"/>
            <p:cNvSpPr/>
            <p:nvPr/>
          </p:nvSpPr>
          <p:spPr>
            <a:xfrm>
              <a:off x="972716" y="8007126"/>
              <a:ext cx="454025" cy="1200785"/>
            </a:xfrm>
            <a:custGeom>
              <a:avLst/>
              <a:gdLst/>
              <a:ahLst/>
              <a:cxnLst/>
              <a:rect l="l" t="t" r="r" b="b"/>
              <a:pathLst>
                <a:path w="454025" h="1200784">
                  <a:moveTo>
                    <a:pt x="0" y="226787"/>
                  </a:moveTo>
                  <a:lnTo>
                    <a:pt x="0" y="0"/>
                  </a:lnTo>
                  <a:lnTo>
                    <a:pt x="453520" y="0"/>
                  </a:lnTo>
                  <a:lnTo>
                    <a:pt x="453520" y="453574"/>
                  </a:lnTo>
                  <a:lnTo>
                    <a:pt x="0" y="453574"/>
                  </a:lnTo>
                  <a:lnTo>
                    <a:pt x="0" y="226787"/>
                  </a:lnTo>
                  <a:close/>
                </a:path>
                <a:path w="454025" h="1200784">
                  <a:moveTo>
                    <a:pt x="0" y="973383"/>
                  </a:moveTo>
                  <a:lnTo>
                    <a:pt x="0" y="746596"/>
                  </a:lnTo>
                  <a:lnTo>
                    <a:pt x="453520" y="746596"/>
                  </a:lnTo>
                  <a:lnTo>
                    <a:pt x="453520" y="1200178"/>
                  </a:lnTo>
                  <a:lnTo>
                    <a:pt x="0" y="1200178"/>
                  </a:lnTo>
                  <a:lnTo>
                    <a:pt x="0" y="973383"/>
                  </a:lnTo>
                  <a:close/>
                </a:path>
              </a:pathLst>
            </a:custGeom>
            <a:ln w="18717">
              <a:solidFill>
                <a:srgbClr val="FFFFFF"/>
              </a:solidFill>
            </a:ln>
          </p:spPr>
          <p:txBody>
            <a:bodyPr wrap="square" lIns="0" tIns="0" rIns="0" bIns="0" rtlCol="0"/>
            <a:lstStyle/>
            <a:p>
              <a:endParaRPr/>
            </a:p>
          </p:txBody>
        </p:sp>
        <p:sp>
          <p:nvSpPr>
            <p:cNvPr id="6" name="object 6"/>
            <p:cNvSpPr/>
            <p:nvPr/>
          </p:nvSpPr>
          <p:spPr>
            <a:xfrm>
              <a:off x="16862425" y="1079284"/>
              <a:ext cx="454025" cy="454025"/>
            </a:xfrm>
            <a:custGeom>
              <a:avLst/>
              <a:gdLst/>
              <a:ahLst/>
              <a:cxnLst/>
              <a:rect l="l" t="t" r="r" b="b"/>
              <a:pathLst>
                <a:path w="454025" h="454025">
                  <a:moveTo>
                    <a:pt x="0" y="226745"/>
                  </a:moveTo>
                  <a:lnTo>
                    <a:pt x="0" y="0"/>
                  </a:lnTo>
                  <a:lnTo>
                    <a:pt x="453517" y="0"/>
                  </a:lnTo>
                  <a:lnTo>
                    <a:pt x="453517" y="453504"/>
                  </a:lnTo>
                  <a:lnTo>
                    <a:pt x="0" y="453504"/>
                  </a:lnTo>
                  <a:lnTo>
                    <a:pt x="0" y="226745"/>
                  </a:lnTo>
                  <a:close/>
                </a:path>
              </a:pathLst>
            </a:custGeom>
            <a:ln w="18716">
              <a:solidFill>
                <a:srgbClr val="FFFFFF"/>
              </a:solidFill>
            </a:ln>
          </p:spPr>
          <p:txBody>
            <a:bodyPr wrap="square" lIns="0" tIns="0" rIns="0" bIns="0" rtlCol="0"/>
            <a:lstStyle/>
            <a:p>
              <a:endParaRPr/>
            </a:p>
          </p:txBody>
        </p:sp>
        <p:sp>
          <p:nvSpPr>
            <p:cNvPr id="7" name="object 7"/>
            <p:cNvSpPr/>
            <p:nvPr/>
          </p:nvSpPr>
          <p:spPr>
            <a:xfrm>
              <a:off x="5864542" y="3380105"/>
              <a:ext cx="6560184" cy="20320"/>
            </a:xfrm>
            <a:custGeom>
              <a:avLst/>
              <a:gdLst/>
              <a:ahLst/>
              <a:cxnLst/>
              <a:rect l="l" t="t" r="r" b="b"/>
              <a:pathLst>
                <a:path w="6560184" h="20320">
                  <a:moveTo>
                    <a:pt x="6559918" y="1435"/>
                  </a:moveTo>
                  <a:lnTo>
                    <a:pt x="0" y="0"/>
                  </a:lnTo>
                  <a:lnTo>
                    <a:pt x="0" y="18707"/>
                  </a:lnTo>
                  <a:lnTo>
                    <a:pt x="6559918" y="20154"/>
                  </a:lnTo>
                  <a:lnTo>
                    <a:pt x="6559918" y="1435"/>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6294120" y="1350264"/>
              <a:ext cx="5696712" cy="1853184"/>
            </a:xfrm>
            <a:prstGeom prst="rect">
              <a:avLst/>
            </a:prstGeom>
          </p:spPr>
        </p:pic>
      </p:gr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4"/>
          </a:xfrm>
          <a:prstGeom prst="rect">
            <a:avLst/>
          </a:prstGeom>
        </p:spPr>
      </p:pic>
      <p:sp>
        <p:nvSpPr>
          <p:cNvPr id="3" name="object 3"/>
          <p:cNvSpPr/>
          <p:nvPr/>
        </p:nvSpPr>
        <p:spPr>
          <a:xfrm>
            <a:off x="452158" y="9469441"/>
            <a:ext cx="454025" cy="454025"/>
          </a:xfrm>
          <a:custGeom>
            <a:avLst/>
            <a:gdLst/>
            <a:ahLst/>
            <a:cxnLst/>
            <a:rect l="l" t="t" r="r" b="b"/>
            <a:pathLst>
              <a:path w="454025" h="454025">
                <a:moveTo>
                  <a:pt x="226799" y="453512"/>
                </a:moveTo>
                <a:lnTo>
                  <a:pt x="0" y="453512"/>
                </a:lnTo>
                <a:lnTo>
                  <a:pt x="0" y="0"/>
                </a:lnTo>
                <a:lnTo>
                  <a:pt x="453597" y="0"/>
                </a:lnTo>
                <a:lnTo>
                  <a:pt x="453597" y="453512"/>
                </a:lnTo>
                <a:lnTo>
                  <a:pt x="226799" y="453512"/>
                </a:lnTo>
                <a:close/>
              </a:path>
            </a:pathLst>
          </a:custGeom>
          <a:ln w="18718">
            <a:solidFill>
              <a:srgbClr val="FFFFFF"/>
            </a:solidFill>
          </a:ln>
        </p:spPr>
        <p:txBody>
          <a:bodyPr wrap="square" lIns="0" tIns="0" rIns="0" bIns="0" rtlCol="0"/>
          <a:lstStyle/>
          <a:p>
            <a:endParaRPr/>
          </a:p>
        </p:txBody>
      </p:sp>
      <p:sp>
        <p:nvSpPr>
          <p:cNvPr id="4" name="object 4"/>
          <p:cNvSpPr/>
          <p:nvPr/>
        </p:nvSpPr>
        <p:spPr>
          <a:xfrm>
            <a:off x="1199516" y="9469441"/>
            <a:ext cx="454025" cy="454025"/>
          </a:xfrm>
          <a:custGeom>
            <a:avLst/>
            <a:gdLst/>
            <a:ahLst/>
            <a:cxnLst/>
            <a:rect l="l" t="t" r="r" b="b"/>
            <a:pathLst>
              <a:path w="454025" h="454025">
                <a:moveTo>
                  <a:pt x="226796" y="453512"/>
                </a:moveTo>
                <a:lnTo>
                  <a:pt x="0" y="453512"/>
                </a:lnTo>
                <a:lnTo>
                  <a:pt x="0" y="0"/>
                </a:lnTo>
                <a:lnTo>
                  <a:pt x="453601" y="0"/>
                </a:lnTo>
                <a:lnTo>
                  <a:pt x="453601" y="453512"/>
                </a:lnTo>
                <a:lnTo>
                  <a:pt x="226796" y="453512"/>
                </a:lnTo>
                <a:close/>
              </a:path>
            </a:pathLst>
          </a:custGeom>
          <a:ln w="18718">
            <a:solidFill>
              <a:srgbClr val="FFFFFF"/>
            </a:solidFill>
          </a:ln>
        </p:spPr>
        <p:txBody>
          <a:bodyPr wrap="square" lIns="0" tIns="0" rIns="0" bIns="0" rtlCol="0"/>
          <a:lstStyle/>
          <a:p>
            <a:endParaRPr/>
          </a:p>
        </p:txBody>
      </p:sp>
      <p:sp>
        <p:nvSpPr>
          <p:cNvPr id="5" name="object 5"/>
          <p:cNvSpPr/>
          <p:nvPr/>
        </p:nvSpPr>
        <p:spPr>
          <a:xfrm>
            <a:off x="1946145" y="9469441"/>
            <a:ext cx="454025" cy="454025"/>
          </a:xfrm>
          <a:custGeom>
            <a:avLst/>
            <a:gdLst/>
            <a:ahLst/>
            <a:cxnLst/>
            <a:rect l="l" t="t" r="r" b="b"/>
            <a:pathLst>
              <a:path w="454025" h="454025">
                <a:moveTo>
                  <a:pt x="226804" y="453512"/>
                </a:moveTo>
                <a:lnTo>
                  <a:pt x="0" y="453512"/>
                </a:lnTo>
                <a:lnTo>
                  <a:pt x="0" y="0"/>
                </a:lnTo>
                <a:lnTo>
                  <a:pt x="453608" y="0"/>
                </a:lnTo>
                <a:lnTo>
                  <a:pt x="453608" y="453512"/>
                </a:lnTo>
                <a:lnTo>
                  <a:pt x="226804" y="453512"/>
                </a:lnTo>
                <a:close/>
              </a:path>
            </a:pathLst>
          </a:custGeom>
          <a:ln w="18718">
            <a:solidFill>
              <a:srgbClr val="FFFFFF"/>
            </a:solidFill>
          </a:ln>
        </p:spPr>
        <p:txBody>
          <a:bodyPr wrap="square" lIns="0" tIns="0" rIns="0" bIns="0" rtlCol="0"/>
          <a:lstStyle/>
          <a:p>
            <a:endParaRPr/>
          </a:p>
        </p:txBody>
      </p:sp>
      <p:sp>
        <p:nvSpPr>
          <p:cNvPr id="6" name="object 6"/>
          <p:cNvSpPr txBox="1">
            <a:spLocks noGrp="1"/>
          </p:cNvSpPr>
          <p:nvPr>
            <p:ph type="title"/>
          </p:nvPr>
        </p:nvSpPr>
        <p:spPr>
          <a:xfrm rot="10800000" flipV="1">
            <a:off x="906183" y="2099882"/>
            <a:ext cx="8093185" cy="784830"/>
          </a:xfrm>
          <a:prstGeom prst="rect">
            <a:avLst/>
          </a:prstGeom>
        </p:spPr>
        <p:txBody>
          <a:bodyPr vert="horz" wrap="square" lIns="0" tIns="15240" rIns="0" bIns="0" rtlCol="0">
            <a:spAutoFit/>
          </a:bodyPr>
          <a:lstStyle/>
          <a:p>
            <a:pPr marL="12700">
              <a:lnSpc>
                <a:spcPct val="100000"/>
              </a:lnSpc>
              <a:spcBef>
                <a:spcPts val="120"/>
              </a:spcBef>
            </a:pPr>
            <a:r>
              <a:rPr sz="5000" spc="-200" dirty="0"/>
              <a:t>What</a:t>
            </a:r>
            <a:r>
              <a:rPr sz="5000" spc="-315" dirty="0"/>
              <a:t> </a:t>
            </a:r>
            <a:r>
              <a:rPr sz="5000" spc="-105" dirty="0"/>
              <a:t>is</a:t>
            </a:r>
            <a:r>
              <a:rPr sz="5000" spc="-310" dirty="0"/>
              <a:t> </a:t>
            </a:r>
            <a:r>
              <a:rPr sz="5000" spc="-165" dirty="0"/>
              <a:t>Customer</a:t>
            </a:r>
            <a:r>
              <a:rPr sz="5000" spc="-310" dirty="0"/>
              <a:t> </a:t>
            </a:r>
            <a:r>
              <a:rPr sz="5000" spc="-110" dirty="0"/>
              <a:t>Churn?</a:t>
            </a:r>
            <a:endParaRPr sz="5000" dirty="0"/>
          </a:p>
        </p:txBody>
      </p:sp>
      <p:sp>
        <p:nvSpPr>
          <p:cNvPr id="9" name="object 9"/>
          <p:cNvSpPr txBox="1"/>
          <p:nvPr/>
        </p:nvSpPr>
        <p:spPr>
          <a:xfrm>
            <a:off x="1199517" y="3427456"/>
            <a:ext cx="6655433" cy="2636794"/>
          </a:xfrm>
          <a:prstGeom prst="rect">
            <a:avLst/>
          </a:prstGeom>
        </p:spPr>
        <p:txBody>
          <a:bodyPr vert="horz" wrap="square" lIns="0" tIns="12700" rIns="0" bIns="0" rtlCol="0">
            <a:spAutoFit/>
          </a:bodyPr>
          <a:lstStyle/>
          <a:p>
            <a:pPr marL="12700" marR="5080" indent="2340610" algn="just">
              <a:lnSpc>
                <a:spcPct val="99800"/>
              </a:lnSpc>
              <a:spcBef>
                <a:spcPts val="100"/>
              </a:spcBef>
              <a:tabLst>
                <a:tab pos="5931535" algn="l"/>
              </a:tabLst>
            </a:pPr>
            <a:r>
              <a:rPr lang="en-US" sz="2800" dirty="0">
                <a:solidFill>
                  <a:schemeClr val="bg2"/>
                </a:solidFill>
                <a:latin typeface="Verdana" panose="020B0604030504040204" pitchFamily="34" charset="0"/>
                <a:ea typeface="Verdana" panose="020B0604030504040204" pitchFamily="34" charset="0"/>
                <a:cs typeface="Trebuchet MS"/>
              </a:rPr>
              <a:t>Customer Churn  refers to the loss of clients or customers over a specific period. It's essential for banks to measure this metric to understand their rates and identify areas for improvement.</a:t>
            </a:r>
            <a:endParaRPr sz="2800" dirty="0">
              <a:solidFill>
                <a:schemeClr val="bg2"/>
              </a:solidFill>
              <a:latin typeface="Verdana" panose="020B0604030504040204" pitchFamily="34" charset="0"/>
              <a:ea typeface="Verdana" panose="020B0604030504040204" pitchFamily="34" charset="0"/>
              <a:cs typeface="Trebuchet MS"/>
            </a:endParaRPr>
          </a:p>
        </p:txBody>
      </p:sp>
      <p:sp>
        <p:nvSpPr>
          <p:cNvPr id="11" name="object 11"/>
          <p:cNvSpPr/>
          <p:nvPr/>
        </p:nvSpPr>
        <p:spPr>
          <a:xfrm>
            <a:off x="9756720" y="1326965"/>
            <a:ext cx="454025" cy="454025"/>
          </a:xfrm>
          <a:custGeom>
            <a:avLst/>
            <a:gdLst/>
            <a:ahLst/>
            <a:cxnLst/>
            <a:rect l="l" t="t" r="r" b="b"/>
            <a:pathLst>
              <a:path w="454025" h="454025">
                <a:moveTo>
                  <a:pt x="226787" y="453510"/>
                </a:moveTo>
                <a:lnTo>
                  <a:pt x="0" y="453510"/>
                </a:lnTo>
                <a:lnTo>
                  <a:pt x="0" y="0"/>
                </a:lnTo>
                <a:lnTo>
                  <a:pt x="453574" y="0"/>
                </a:lnTo>
                <a:lnTo>
                  <a:pt x="453574" y="453510"/>
                </a:lnTo>
                <a:lnTo>
                  <a:pt x="226787" y="453510"/>
                </a:lnTo>
                <a:close/>
              </a:path>
            </a:pathLst>
          </a:custGeom>
          <a:ln w="18717">
            <a:solidFill>
              <a:srgbClr val="FFFFFF"/>
            </a:solidFill>
          </a:ln>
        </p:spPr>
        <p:txBody>
          <a:bodyPr wrap="square" lIns="0" tIns="0" rIns="0" bIns="0" rtlCol="0"/>
          <a:lstStyle/>
          <a:p>
            <a:endParaRPr/>
          </a:p>
        </p:txBody>
      </p:sp>
      <p:sp>
        <p:nvSpPr>
          <p:cNvPr id="12" name="object 12"/>
          <p:cNvSpPr/>
          <p:nvPr/>
        </p:nvSpPr>
        <p:spPr>
          <a:xfrm>
            <a:off x="10503330" y="1326965"/>
            <a:ext cx="454025" cy="454025"/>
          </a:xfrm>
          <a:custGeom>
            <a:avLst/>
            <a:gdLst/>
            <a:ahLst/>
            <a:cxnLst/>
            <a:rect l="l" t="t" r="r" b="b"/>
            <a:pathLst>
              <a:path w="454025" h="454025">
                <a:moveTo>
                  <a:pt x="226787" y="453510"/>
                </a:moveTo>
                <a:lnTo>
                  <a:pt x="0" y="453510"/>
                </a:lnTo>
                <a:lnTo>
                  <a:pt x="0" y="0"/>
                </a:lnTo>
                <a:lnTo>
                  <a:pt x="453574" y="0"/>
                </a:lnTo>
                <a:lnTo>
                  <a:pt x="453574" y="453510"/>
                </a:lnTo>
                <a:lnTo>
                  <a:pt x="226787" y="453510"/>
                </a:lnTo>
                <a:close/>
              </a:path>
            </a:pathLst>
          </a:custGeom>
          <a:ln w="18717">
            <a:solidFill>
              <a:srgbClr val="FFFFFF"/>
            </a:solidFill>
          </a:ln>
        </p:spPr>
        <p:txBody>
          <a:bodyPr wrap="square" lIns="0" tIns="0" rIns="0" bIns="0" rtlCol="0"/>
          <a:lstStyle/>
          <a:p>
            <a:endParaRPr/>
          </a:p>
        </p:txBody>
      </p:sp>
      <p:pic>
        <p:nvPicPr>
          <p:cNvPr id="17" name="Picture 16">
            <a:extLst>
              <a:ext uri="{FF2B5EF4-FFF2-40B4-BE49-F238E27FC236}">
                <a16:creationId xmlns:a16="http://schemas.microsoft.com/office/drawing/2014/main" id="{D8E53F14-E1F1-85B3-352F-13B05ED75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7350" y="2884713"/>
            <a:ext cx="10661650" cy="5552943"/>
          </a:xfrm>
          <a:prstGeom prst="rect">
            <a:avLst/>
          </a:prstGeom>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31439" y="2101850"/>
            <a:ext cx="8324712" cy="627736"/>
          </a:xfrm>
          <a:prstGeom prst="rect">
            <a:avLst/>
          </a:prstGeom>
        </p:spPr>
        <p:txBody>
          <a:bodyPr vert="horz" wrap="square" lIns="0" tIns="12065" rIns="0" bIns="0" rtlCol="0">
            <a:spAutoFit/>
          </a:bodyPr>
          <a:lstStyle/>
          <a:p>
            <a:pPr marL="12700">
              <a:lnSpc>
                <a:spcPct val="100000"/>
              </a:lnSpc>
              <a:spcBef>
                <a:spcPts val="95"/>
              </a:spcBef>
            </a:pPr>
            <a:r>
              <a:rPr sz="4000" spc="-215" dirty="0"/>
              <a:t>Key</a:t>
            </a:r>
            <a:r>
              <a:rPr sz="4000" spc="-245" dirty="0"/>
              <a:t> </a:t>
            </a:r>
            <a:r>
              <a:rPr sz="4000" spc="-70" dirty="0"/>
              <a:t>Factors</a:t>
            </a:r>
            <a:r>
              <a:rPr sz="4000" spc="-260" dirty="0"/>
              <a:t> </a:t>
            </a:r>
            <a:r>
              <a:rPr sz="4000" spc="-160" dirty="0"/>
              <a:t>Influencing</a:t>
            </a:r>
            <a:r>
              <a:rPr sz="4000" spc="-245" dirty="0"/>
              <a:t> </a:t>
            </a:r>
            <a:r>
              <a:rPr sz="4000" spc="-65" dirty="0"/>
              <a:t>Churn</a:t>
            </a:r>
            <a:endParaRPr sz="4000" dirty="0"/>
          </a:p>
        </p:txBody>
      </p:sp>
      <p:sp>
        <p:nvSpPr>
          <p:cNvPr id="5" name="object 5"/>
          <p:cNvSpPr txBox="1"/>
          <p:nvPr/>
        </p:nvSpPr>
        <p:spPr>
          <a:xfrm>
            <a:off x="9144139" y="4225290"/>
            <a:ext cx="7931011" cy="2199022"/>
          </a:xfrm>
          <a:prstGeom prst="rect">
            <a:avLst/>
          </a:prstGeom>
        </p:spPr>
        <p:txBody>
          <a:bodyPr vert="horz" wrap="square" lIns="0" tIns="13970" rIns="0" bIns="0" rtlCol="0">
            <a:spAutoFit/>
          </a:bodyPr>
          <a:lstStyle/>
          <a:p>
            <a:pPr marL="12700" marR="5080" algn="just">
              <a:lnSpc>
                <a:spcPct val="99600"/>
              </a:lnSpc>
              <a:spcBef>
                <a:spcPts val="110"/>
              </a:spcBef>
              <a:tabLst>
                <a:tab pos="3548379" algn="l"/>
                <a:tab pos="6278245" algn="l"/>
              </a:tabLst>
            </a:pPr>
            <a:r>
              <a:rPr sz="2800" spc="50" dirty="0">
                <a:solidFill>
                  <a:srgbClr val="FFFFFF"/>
                </a:solidFill>
                <a:latin typeface="Trebuchet MS"/>
                <a:cs typeface="Trebuchet MS"/>
              </a:rPr>
              <a:t>Several</a:t>
            </a:r>
            <a:r>
              <a:rPr sz="2800" spc="-145" dirty="0">
                <a:solidFill>
                  <a:srgbClr val="FFFFFF"/>
                </a:solidFill>
                <a:latin typeface="Trebuchet MS"/>
                <a:cs typeface="Trebuchet MS"/>
              </a:rPr>
              <a:t> </a:t>
            </a:r>
            <a:r>
              <a:rPr sz="2800" dirty="0">
                <a:solidFill>
                  <a:srgbClr val="FFFFFF"/>
                </a:solidFill>
                <a:latin typeface="Trebuchet MS"/>
                <a:cs typeface="Trebuchet MS"/>
              </a:rPr>
              <a:t>factors</a:t>
            </a:r>
            <a:r>
              <a:rPr sz="2800" spc="-65" dirty="0">
                <a:solidFill>
                  <a:srgbClr val="FFFFFF"/>
                </a:solidFill>
                <a:latin typeface="Trebuchet MS"/>
                <a:cs typeface="Trebuchet MS"/>
              </a:rPr>
              <a:t> </a:t>
            </a:r>
            <a:r>
              <a:rPr sz="2800" dirty="0">
                <a:solidFill>
                  <a:srgbClr val="FFFFFF"/>
                </a:solidFill>
                <a:latin typeface="Trebuchet MS"/>
                <a:cs typeface="Trebuchet MS"/>
              </a:rPr>
              <a:t>contribute</a:t>
            </a:r>
            <a:r>
              <a:rPr sz="2800" spc="-70" dirty="0">
                <a:solidFill>
                  <a:srgbClr val="FFFFFF"/>
                </a:solidFill>
                <a:latin typeface="Trebuchet MS"/>
                <a:cs typeface="Trebuchet MS"/>
              </a:rPr>
              <a:t> </a:t>
            </a:r>
            <a:r>
              <a:rPr sz="2800" spc="-25" dirty="0">
                <a:solidFill>
                  <a:srgbClr val="FFFFFF"/>
                </a:solidFill>
                <a:latin typeface="Trebuchet MS"/>
                <a:cs typeface="Trebuchet MS"/>
              </a:rPr>
              <a:t>to</a:t>
            </a:r>
            <a:r>
              <a:rPr lang="en-IN" sz="2800" spc="-25" dirty="0">
                <a:solidFill>
                  <a:srgbClr val="FFFFFF"/>
                </a:solidFill>
                <a:latin typeface="Trebuchet MS"/>
                <a:cs typeface="Trebuchet MS"/>
              </a:rPr>
              <a:t> customer churn</a:t>
            </a:r>
            <a:r>
              <a:rPr sz="2800" spc="-355" dirty="0">
                <a:solidFill>
                  <a:srgbClr val="FFFFFF"/>
                </a:solidFill>
                <a:latin typeface="Trebuchet MS"/>
                <a:cs typeface="Trebuchet MS"/>
              </a:rPr>
              <a:t>,</a:t>
            </a:r>
            <a:r>
              <a:rPr sz="2800" spc="-114" dirty="0">
                <a:solidFill>
                  <a:srgbClr val="FFFFFF"/>
                </a:solidFill>
                <a:latin typeface="Trebuchet MS"/>
                <a:cs typeface="Trebuchet MS"/>
              </a:rPr>
              <a:t> </a:t>
            </a:r>
            <a:r>
              <a:rPr sz="2800" spc="95" dirty="0">
                <a:solidFill>
                  <a:srgbClr val="FFFFFF"/>
                </a:solidFill>
                <a:latin typeface="Trebuchet MS"/>
                <a:cs typeface="Trebuchet MS"/>
              </a:rPr>
              <a:t>such </a:t>
            </a:r>
            <a:r>
              <a:rPr sz="2800" spc="100" dirty="0">
                <a:solidFill>
                  <a:srgbClr val="FFFFFF"/>
                </a:solidFill>
                <a:latin typeface="Trebuchet MS"/>
                <a:cs typeface="Trebuchet MS"/>
              </a:rPr>
              <a:t>as</a:t>
            </a:r>
            <a:r>
              <a:rPr sz="2800" spc="-110" dirty="0">
                <a:solidFill>
                  <a:srgbClr val="FFFFFF"/>
                </a:solidFill>
                <a:latin typeface="Trebuchet MS"/>
                <a:cs typeface="Trebuchet MS"/>
              </a:rPr>
              <a:t> </a:t>
            </a:r>
            <a:r>
              <a:rPr sz="2800" spc="45" dirty="0">
                <a:solidFill>
                  <a:srgbClr val="FFFFFF"/>
                </a:solidFill>
                <a:latin typeface="Trebuchet MS"/>
                <a:cs typeface="Trebuchet MS"/>
              </a:rPr>
              <a:t>p</a:t>
            </a:r>
            <a:r>
              <a:rPr lang="en-IN" sz="2800" spc="45" dirty="0" err="1">
                <a:solidFill>
                  <a:srgbClr val="FFFFFF"/>
                </a:solidFill>
                <a:latin typeface="Trebuchet MS"/>
                <a:cs typeface="Trebuchet MS"/>
              </a:rPr>
              <a:t>oor</a:t>
            </a:r>
            <a:r>
              <a:rPr lang="en-IN" sz="2800" spc="45" dirty="0">
                <a:solidFill>
                  <a:srgbClr val="FFFFFF"/>
                </a:solidFill>
                <a:latin typeface="Trebuchet MS"/>
                <a:cs typeface="Trebuchet MS"/>
              </a:rPr>
              <a:t> customer service</a:t>
            </a:r>
            <a:r>
              <a:rPr sz="2800" spc="-355" dirty="0">
                <a:solidFill>
                  <a:srgbClr val="FFFFFF"/>
                </a:solidFill>
                <a:latin typeface="Trebuchet MS"/>
                <a:cs typeface="Trebuchet MS"/>
              </a:rPr>
              <a:t>,</a:t>
            </a:r>
            <a:r>
              <a:rPr sz="2800" spc="-90" dirty="0">
                <a:solidFill>
                  <a:srgbClr val="FFFFFF"/>
                </a:solidFill>
                <a:latin typeface="Trebuchet MS"/>
                <a:cs typeface="Trebuchet MS"/>
              </a:rPr>
              <a:t> </a:t>
            </a:r>
            <a:r>
              <a:rPr sz="2800" spc="65" dirty="0">
                <a:solidFill>
                  <a:srgbClr val="FFFFFF"/>
                </a:solidFill>
                <a:latin typeface="Trebuchet MS"/>
                <a:cs typeface="Trebuchet MS"/>
              </a:rPr>
              <a:t>high</a:t>
            </a:r>
            <a:r>
              <a:rPr sz="2800" spc="-90" dirty="0">
                <a:solidFill>
                  <a:srgbClr val="FFFFFF"/>
                </a:solidFill>
                <a:latin typeface="Trebuchet MS"/>
                <a:cs typeface="Trebuchet MS"/>
              </a:rPr>
              <a:t> </a:t>
            </a:r>
            <a:r>
              <a:rPr sz="2800" spc="-25" dirty="0">
                <a:solidFill>
                  <a:srgbClr val="FFFFFF"/>
                </a:solidFill>
                <a:latin typeface="Trebuchet MS"/>
                <a:cs typeface="Trebuchet MS"/>
              </a:rPr>
              <a:t>fees,</a:t>
            </a:r>
            <a:r>
              <a:rPr sz="2800" spc="-90" dirty="0">
                <a:solidFill>
                  <a:srgbClr val="FFFFFF"/>
                </a:solidFill>
                <a:latin typeface="Trebuchet MS"/>
                <a:cs typeface="Trebuchet MS"/>
              </a:rPr>
              <a:t> </a:t>
            </a:r>
            <a:r>
              <a:rPr sz="2800" spc="90" dirty="0">
                <a:solidFill>
                  <a:srgbClr val="FFFFFF"/>
                </a:solidFill>
                <a:latin typeface="Trebuchet MS"/>
                <a:cs typeface="Trebuchet MS"/>
              </a:rPr>
              <a:t>and</a:t>
            </a:r>
            <a:r>
              <a:rPr sz="2800" spc="-90" dirty="0">
                <a:solidFill>
                  <a:srgbClr val="FFFFFF"/>
                </a:solidFill>
                <a:latin typeface="Trebuchet MS"/>
                <a:cs typeface="Trebuchet MS"/>
              </a:rPr>
              <a:t> </a:t>
            </a:r>
            <a:r>
              <a:rPr sz="2800" dirty="0">
                <a:solidFill>
                  <a:srgbClr val="FFFFFF"/>
                </a:solidFill>
                <a:latin typeface="Trebuchet MS"/>
                <a:cs typeface="Trebuchet MS"/>
              </a:rPr>
              <a:t>lack</a:t>
            </a:r>
            <a:r>
              <a:rPr sz="2800" spc="-90" dirty="0">
                <a:solidFill>
                  <a:srgbClr val="FFFFFF"/>
                </a:solidFill>
                <a:latin typeface="Trebuchet MS"/>
                <a:cs typeface="Trebuchet MS"/>
              </a:rPr>
              <a:t> </a:t>
            </a:r>
            <a:r>
              <a:rPr sz="2800" spc="-25" dirty="0">
                <a:solidFill>
                  <a:srgbClr val="FFFFFF"/>
                </a:solidFill>
                <a:latin typeface="Trebuchet MS"/>
                <a:cs typeface="Trebuchet MS"/>
              </a:rPr>
              <a:t>of</a:t>
            </a:r>
            <a:r>
              <a:rPr lang="en-IN" sz="2800" spc="-25" dirty="0">
                <a:solidFill>
                  <a:srgbClr val="FFFFFF"/>
                </a:solidFill>
                <a:latin typeface="Trebuchet MS"/>
                <a:cs typeface="Trebuchet MS"/>
              </a:rPr>
              <a:t> </a:t>
            </a:r>
            <a:r>
              <a:rPr sz="2800" spc="45" dirty="0">
                <a:solidFill>
                  <a:srgbClr val="FFFFFF"/>
                </a:solidFill>
                <a:latin typeface="Trebuchet MS"/>
                <a:cs typeface="Trebuchet MS"/>
              </a:rPr>
              <a:t>product</a:t>
            </a:r>
            <a:r>
              <a:rPr sz="2800" spc="-80" dirty="0">
                <a:solidFill>
                  <a:srgbClr val="FFFFFF"/>
                </a:solidFill>
                <a:latin typeface="Trebuchet MS"/>
                <a:cs typeface="Trebuchet MS"/>
              </a:rPr>
              <a:t> </a:t>
            </a:r>
            <a:r>
              <a:rPr sz="2800" spc="-30" dirty="0">
                <a:solidFill>
                  <a:srgbClr val="FFFFFF"/>
                </a:solidFill>
                <a:latin typeface="Trebuchet MS"/>
                <a:cs typeface="Trebuchet MS"/>
              </a:rPr>
              <a:t>oﬀerings.</a:t>
            </a:r>
            <a:r>
              <a:rPr sz="2800" spc="-80" dirty="0">
                <a:solidFill>
                  <a:srgbClr val="FFFFFF"/>
                </a:solidFill>
                <a:latin typeface="Trebuchet MS"/>
                <a:cs typeface="Trebuchet MS"/>
              </a:rPr>
              <a:t> </a:t>
            </a:r>
            <a:r>
              <a:rPr sz="2800" dirty="0">
                <a:solidFill>
                  <a:srgbClr val="FFFFFF"/>
                </a:solidFill>
                <a:latin typeface="Trebuchet MS"/>
                <a:cs typeface="Trebuchet MS"/>
              </a:rPr>
              <a:t>Identifying</a:t>
            </a:r>
            <a:r>
              <a:rPr sz="2800" spc="-80" dirty="0">
                <a:solidFill>
                  <a:srgbClr val="FFFFFF"/>
                </a:solidFill>
                <a:latin typeface="Trebuchet MS"/>
                <a:cs typeface="Trebuchet MS"/>
              </a:rPr>
              <a:t> </a:t>
            </a:r>
            <a:r>
              <a:rPr sz="2800" spc="50" dirty="0">
                <a:solidFill>
                  <a:srgbClr val="FFFFFF"/>
                </a:solidFill>
                <a:latin typeface="Trebuchet MS"/>
                <a:cs typeface="Trebuchet MS"/>
              </a:rPr>
              <a:t>these</a:t>
            </a:r>
            <a:r>
              <a:rPr sz="2800" spc="-80" dirty="0">
                <a:solidFill>
                  <a:srgbClr val="FFFFFF"/>
                </a:solidFill>
                <a:latin typeface="Trebuchet MS"/>
                <a:cs typeface="Trebuchet MS"/>
              </a:rPr>
              <a:t> </a:t>
            </a:r>
            <a:r>
              <a:rPr sz="2800" dirty="0">
                <a:solidFill>
                  <a:srgbClr val="FFFFFF"/>
                </a:solidFill>
                <a:latin typeface="Trebuchet MS"/>
                <a:cs typeface="Trebuchet MS"/>
              </a:rPr>
              <a:t>factors</a:t>
            </a:r>
            <a:r>
              <a:rPr sz="2800" spc="-80" dirty="0">
                <a:solidFill>
                  <a:srgbClr val="FFFFFF"/>
                </a:solidFill>
                <a:latin typeface="Trebuchet MS"/>
                <a:cs typeface="Trebuchet MS"/>
              </a:rPr>
              <a:t> </a:t>
            </a:r>
            <a:r>
              <a:rPr sz="2800" spc="-25" dirty="0">
                <a:solidFill>
                  <a:srgbClr val="FFFFFF"/>
                </a:solidFill>
                <a:latin typeface="Trebuchet MS"/>
                <a:cs typeface="Trebuchet MS"/>
              </a:rPr>
              <a:t>is </a:t>
            </a:r>
            <a:r>
              <a:rPr sz="2800" dirty="0">
                <a:solidFill>
                  <a:srgbClr val="FFFFFF"/>
                </a:solidFill>
                <a:latin typeface="Trebuchet MS"/>
                <a:cs typeface="Trebuchet MS"/>
              </a:rPr>
              <a:t>crucial</a:t>
            </a:r>
            <a:r>
              <a:rPr sz="2800" spc="-175" dirty="0">
                <a:solidFill>
                  <a:srgbClr val="FFFFFF"/>
                </a:solidFill>
                <a:latin typeface="Trebuchet MS"/>
                <a:cs typeface="Trebuchet MS"/>
              </a:rPr>
              <a:t> </a:t>
            </a:r>
            <a:r>
              <a:rPr sz="2800" spc="-45" dirty="0">
                <a:solidFill>
                  <a:srgbClr val="FFFFFF"/>
                </a:solidFill>
                <a:latin typeface="Trebuchet MS"/>
                <a:cs typeface="Trebuchet MS"/>
              </a:rPr>
              <a:t>for</a:t>
            </a:r>
            <a:r>
              <a:rPr sz="2800" spc="-160" dirty="0">
                <a:solidFill>
                  <a:srgbClr val="FFFFFF"/>
                </a:solidFill>
                <a:latin typeface="Trebuchet MS"/>
                <a:cs typeface="Trebuchet MS"/>
              </a:rPr>
              <a:t> </a:t>
            </a:r>
            <a:r>
              <a:rPr sz="2800" spc="65" dirty="0">
                <a:solidFill>
                  <a:srgbClr val="FFFFFF"/>
                </a:solidFill>
                <a:latin typeface="Trebuchet MS"/>
                <a:cs typeface="Trebuchet MS"/>
              </a:rPr>
              <a:t>developing</a:t>
            </a:r>
            <a:r>
              <a:rPr sz="2800" spc="-105" dirty="0">
                <a:solidFill>
                  <a:srgbClr val="FFFFFF"/>
                </a:solidFill>
                <a:latin typeface="Trebuchet MS"/>
                <a:cs typeface="Trebuchet MS"/>
              </a:rPr>
              <a:t> </a:t>
            </a:r>
            <a:r>
              <a:rPr sz="2800" spc="-10" dirty="0">
                <a:solidFill>
                  <a:srgbClr val="FFFFFF"/>
                </a:solidFill>
                <a:latin typeface="Trebuchet MS"/>
                <a:cs typeface="Trebuchet MS"/>
              </a:rPr>
              <a:t>eﬀective</a:t>
            </a:r>
            <a:r>
              <a:rPr sz="2800" spc="-100" dirty="0">
                <a:solidFill>
                  <a:srgbClr val="FFFFFF"/>
                </a:solidFill>
                <a:latin typeface="Trebuchet MS"/>
                <a:cs typeface="Trebuchet MS"/>
              </a:rPr>
              <a:t> </a:t>
            </a:r>
            <a:r>
              <a:rPr sz="2800" spc="-10" dirty="0">
                <a:solidFill>
                  <a:srgbClr val="FFFFFF"/>
                </a:solidFill>
                <a:latin typeface="Trebuchet MS"/>
                <a:cs typeface="Trebuchet MS"/>
              </a:rPr>
              <a:t>retention strategies.</a:t>
            </a:r>
            <a:endParaRPr sz="2800" dirty="0">
              <a:latin typeface="Trebuchet MS"/>
              <a:cs typeface="Trebuchet MS"/>
            </a:endParaRPr>
          </a:p>
        </p:txBody>
      </p:sp>
      <p:pic>
        <p:nvPicPr>
          <p:cNvPr id="6" name="object 6"/>
          <p:cNvPicPr/>
          <p:nvPr/>
        </p:nvPicPr>
        <p:blipFill>
          <a:blip r:embed="rId2" cstate="print"/>
          <a:stretch>
            <a:fillRect/>
          </a:stretch>
        </p:blipFill>
        <p:spPr>
          <a:xfrm>
            <a:off x="1036236" y="1055502"/>
            <a:ext cx="5558282" cy="8162925"/>
          </a:xfrm>
          <a:prstGeom prst="rect">
            <a:avLst/>
          </a:prstGeom>
        </p:spPr>
      </p:pic>
      <p:sp>
        <p:nvSpPr>
          <p:cNvPr id="7" name="object 7"/>
          <p:cNvSpPr/>
          <p:nvPr/>
        </p:nvSpPr>
        <p:spPr>
          <a:xfrm>
            <a:off x="9144140" y="9201594"/>
            <a:ext cx="7738109" cy="20320"/>
          </a:xfrm>
          <a:custGeom>
            <a:avLst/>
            <a:gdLst/>
            <a:ahLst/>
            <a:cxnLst/>
            <a:rect l="l" t="t" r="r" b="b"/>
            <a:pathLst>
              <a:path w="7738109" h="20320">
                <a:moveTo>
                  <a:pt x="7737830" y="1435"/>
                </a:moveTo>
                <a:lnTo>
                  <a:pt x="0" y="0"/>
                </a:lnTo>
                <a:lnTo>
                  <a:pt x="0" y="18719"/>
                </a:lnTo>
                <a:lnTo>
                  <a:pt x="7737830" y="20154"/>
                </a:lnTo>
                <a:lnTo>
                  <a:pt x="7737830" y="1435"/>
                </a:lnTo>
                <a:close/>
              </a:path>
            </a:pathLst>
          </a:custGeom>
          <a:solidFill>
            <a:srgbClr val="FFFFFF"/>
          </a:solidFill>
        </p:spPr>
        <p:txBody>
          <a:bodyPr wrap="square" lIns="0" tIns="0" rIns="0" bIns="0" rtlCol="0"/>
          <a:lstStyle/>
          <a:p>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0CA2C-A13D-7010-AAFF-EEF10F08615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A68F951-9C26-B9BE-0EBC-033F15A63963}"/>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D404CBC7-DF6D-E4F6-1A46-F018C04AB3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78"/>
            <a:ext cx="18300700" cy="10294144"/>
          </a:xfrm>
          <a:prstGeom prst="rect">
            <a:avLst/>
          </a:prstGeom>
        </p:spPr>
      </p:pic>
    </p:spTree>
    <p:extLst>
      <p:ext uri="{BB962C8B-B14F-4D97-AF65-F5344CB8AC3E}">
        <p14:creationId xmlns:p14="http://schemas.microsoft.com/office/powerpoint/2010/main" val="225103852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
            <a:ext cx="18288000" cy="10287764"/>
          </a:xfrm>
          <a:prstGeom prst="rect">
            <a:avLst/>
          </a:prstGeom>
        </p:spPr>
      </p:pic>
      <p:sp>
        <p:nvSpPr>
          <p:cNvPr id="3" name="object 3"/>
          <p:cNvSpPr/>
          <p:nvPr/>
        </p:nvSpPr>
        <p:spPr>
          <a:xfrm>
            <a:off x="452158" y="9469435"/>
            <a:ext cx="454025" cy="454025"/>
          </a:xfrm>
          <a:custGeom>
            <a:avLst/>
            <a:gdLst/>
            <a:ahLst/>
            <a:cxnLst/>
            <a:rect l="l" t="t" r="r" b="b"/>
            <a:pathLst>
              <a:path w="454025" h="454025">
                <a:moveTo>
                  <a:pt x="226799" y="453514"/>
                </a:moveTo>
                <a:lnTo>
                  <a:pt x="0" y="453514"/>
                </a:lnTo>
                <a:lnTo>
                  <a:pt x="0" y="0"/>
                </a:lnTo>
                <a:lnTo>
                  <a:pt x="453597" y="0"/>
                </a:lnTo>
                <a:lnTo>
                  <a:pt x="453597" y="453514"/>
                </a:lnTo>
                <a:lnTo>
                  <a:pt x="226799" y="453514"/>
                </a:lnTo>
                <a:close/>
              </a:path>
            </a:pathLst>
          </a:custGeom>
          <a:ln w="18718">
            <a:solidFill>
              <a:srgbClr val="FFFFFF"/>
            </a:solidFill>
          </a:ln>
        </p:spPr>
        <p:txBody>
          <a:bodyPr wrap="square" lIns="0" tIns="0" rIns="0" bIns="0" rtlCol="0"/>
          <a:lstStyle/>
          <a:p>
            <a:endParaRPr/>
          </a:p>
        </p:txBody>
      </p:sp>
      <p:sp>
        <p:nvSpPr>
          <p:cNvPr id="4" name="object 4"/>
          <p:cNvSpPr/>
          <p:nvPr/>
        </p:nvSpPr>
        <p:spPr>
          <a:xfrm>
            <a:off x="1199516" y="9469435"/>
            <a:ext cx="454025" cy="454025"/>
          </a:xfrm>
          <a:custGeom>
            <a:avLst/>
            <a:gdLst/>
            <a:ahLst/>
            <a:cxnLst/>
            <a:rect l="l" t="t" r="r" b="b"/>
            <a:pathLst>
              <a:path w="454025" h="454025">
                <a:moveTo>
                  <a:pt x="226796" y="453514"/>
                </a:moveTo>
                <a:lnTo>
                  <a:pt x="0" y="453514"/>
                </a:lnTo>
                <a:lnTo>
                  <a:pt x="0" y="0"/>
                </a:lnTo>
                <a:lnTo>
                  <a:pt x="453601" y="0"/>
                </a:lnTo>
                <a:lnTo>
                  <a:pt x="453601" y="453514"/>
                </a:lnTo>
                <a:lnTo>
                  <a:pt x="226796" y="453514"/>
                </a:lnTo>
                <a:close/>
              </a:path>
            </a:pathLst>
          </a:custGeom>
          <a:ln w="18718">
            <a:solidFill>
              <a:srgbClr val="FFFFFF"/>
            </a:solidFill>
          </a:ln>
        </p:spPr>
        <p:txBody>
          <a:bodyPr wrap="square" lIns="0" tIns="0" rIns="0" bIns="0" rtlCol="0"/>
          <a:lstStyle/>
          <a:p>
            <a:endParaRPr/>
          </a:p>
        </p:txBody>
      </p:sp>
      <p:sp>
        <p:nvSpPr>
          <p:cNvPr id="5" name="object 5"/>
          <p:cNvSpPr/>
          <p:nvPr/>
        </p:nvSpPr>
        <p:spPr>
          <a:xfrm>
            <a:off x="1946145" y="9469435"/>
            <a:ext cx="454025" cy="454025"/>
          </a:xfrm>
          <a:custGeom>
            <a:avLst/>
            <a:gdLst/>
            <a:ahLst/>
            <a:cxnLst/>
            <a:rect l="l" t="t" r="r" b="b"/>
            <a:pathLst>
              <a:path w="454025" h="454025">
                <a:moveTo>
                  <a:pt x="226804" y="453514"/>
                </a:moveTo>
                <a:lnTo>
                  <a:pt x="0" y="453514"/>
                </a:lnTo>
                <a:lnTo>
                  <a:pt x="0" y="0"/>
                </a:lnTo>
                <a:lnTo>
                  <a:pt x="453608" y="0"/>
                </a:lnTo>
                <a:lnTo>
                  <a:pt x="453608" y="453514"/>
                </a:lnTo>
                <a:lnTo>
                  <a:pt x="226804" y="453514"/>
                </a:lnTo>
                <a:close/>
              </a:path>
            </a:pathLst>
          </a:custGeom>
          <a:ln w="18718">
            <a:solidFill>
              <a:srgbClr val="FFFFFF"/>
            </a:solidFill>
          </a:ln>
        </p:spPr>
        <p:txBody>
          <a:bodyPr wrap="square" lIns="0" tIns="0" rIns="0" bIns="0" rtlCol="0"/>
          <a:lstStyle/>
          <a:p>
            <a:endParaRPr/>
          </a:p>
        </p:txBody>
      </p:sp>
      <p:sp>
        <p:nvSpPr>
          <p:cNvPr id="6" name="object 6"/>
          <p:cNvSpPr txBox="1">
            <a:spLocks noGrp="1"/>
          </p:cNvSpPr>
          <p:nvPr>
            <p:ph type="title"/>
          </p:nvPr>
        </p:nvSpPr>
        <p:spPr>
          <a:xfrm>
            <a:off x="1625154" y="1568450"/>
            <a:ext cx="7089707" cy="1443344"/>
          </a:xfrm>
          <a:prstGeom prst="rect">
            <a:avLst/>
          </a:prstGeom>
        </p:spPr>
        <p:txBody>
          <a:bodyPr vert="horz" wrap="square" lIns="0" tIns="12065" rIns="0" bIns="0" rtlCol="0">
            <a:spAutoFit/>
          </a:bodyPr>
          <a:lstStyle/>
          <a:p>
            <a:pPr marL="12700">
              <a:lnSpc>
                <a:spcPct val="100000"/>
              </a:lnSpc>
              <a:spcBef>
                <a:spcPts val="95"/>
              </a:spcBef>
            </a:pPr>
            <a:r>
              <a:rPr sz="4650" spc="-155" dirty="0"/>
              <a:t>Strategies</a:t>
            </a:r>
            <a:r>
              <a:rPr sz="4650" spc="-280" dirty="0"/>
              <a:t> </a:t>
            </a:r>
            <a:r>
              <a:rPr sz="4650" spc="-135" dirty="0"/>
              <a:t>to</a:t>
            </a:r>
            <a:r>
              <a:rPr sz="4650" spc="-275" dirty="0"/>
              <a:t> </a:t>
            </a:r>
            <a:r>
              <a:rPr sz="4650" spc="-114" dirty="0"/>
              <a:t>Reduce</a:t>
            </a:r>
            <a:r>
              <a:rPr sz="4650" spc="-275" dirty="0"/>
              <a:t> </a:t>
            </a:r>
            <a:r>
              <a:rPr sz="4650" spc="-95" dirty="0"/>
              <a:t>Churn</a:t>
            </a:r>
            <a:r>
              <a:rPr lang="en-IN" sz="4650" spc="-95" dirty="0"/>
              <a:t>:</a:t>
            </a:r>
            <a:endParaRPr sz="4650" dirty="0"/>
          </a:p>
        </p:txBody>
      </p:sp>
      <p:sp>
        <p:nvSpPr>
          <p:cNvPr id="8" name="object 8"/>
          <p:cNvSpPr txBox="1"/>
          <p:nvPr/>
        </p:nvSpPr>
        <p:spPr>
          <a:xfrm rot="10800000" flipV="1">
            <a:off x="1625154" y="3619782"/>
            <a:ext cx="7677596" cy="2167260"/>
          </a:xfrm>
          <a:prstGeom prst="rect">
            <a:avLst/>
          </a:prstGeom>
        </p:spPr>
        <p:txBody>
          <a:bodyPr vert="horz" wrap="square" lIns="0" tIns="12700" rIns="0" bIns="0" rtlCol="0">
            <a:spAutoFit/>
          </a:bodyPr>
          <a:lstStyle/>
          <a:p>
            <a:pPr marL="12700" marR="5080" algn="just">
              <a:lnSpc>
                <a:spcPct val="99800"/>
              </a:lnSpc>
              <a:spcBef>
                <a:spcPts val="100"/>
              </a:spcBef>
              <a:tabLst>
                <a:tab pos="4436745" algn="l"/>
              </a:tabLst>
            </a:pPr>
            <a:r>
              <a:rPr sz="2800" spc="55" dirty="0">
                <a:solidFill>
                  <a:srgbClr val="FFFFFF"/>
                </a:solidFill>
                <a:latin typeface="Verdana" panose="020B0604030504040204" pitchFamily="34" charset="0"/>
                <a:ea typeface="Verdana" panose="020B0604030504040204" pitchFamily="34" charset="0"/>
                <a:cs typeface="Trebuchet MS"/>
              </a:rPr>
              <a:t>Implementing</a:t>
            </a:r>
            <a:r>
              <a:rPr sz="2800" spc="-45" dirty="0">
                <a:solidFill>
                  <a:srgbClr val="FFFFFF"/>
                </a:solidFill>
                <a:latin typeface="Verdana" panose="020B0604030504040204" pitchFamily="34" charset="0"/>
                <a:ea typeface="Verdana" panose="020B0604030504040204" pitchFamily="34" charset="0"/>
                <a:cs typeface="Trebuchet MS"/>
              </a:rPr>
              <a:t> </a:t>
            </a:r>
            <a:r>
              <a:rPr sz="2800" dirty="0">
                <a:solidFill>
                  <a:srgbClr val="FFFFFF"/>
                </a:solidFill>
                <a:latin typeface="Verdana" panose="020B0604030504040204" pitchFamily="34" charset="0"/>
                <a:ea typeface="Verdana" panose="020B0604030504040204" pitchFamily="34" charset="0"/>
                <a:cs typeface="Trebuchet MS"/>
              </a:rPr>
              <a:t>targeted</a:t>
            </a:r>
            <a:r>
              <a:rPr sz="2800" spc="-45" dirty="0">
                <a:solidFill>
                  <a:srgbClr val="FFFFFF"/>
                </a:solidFill>
                <a:latin typeface="Verdana" panose="020B0604030504040204" pitchFamily="34" charset="0"/>
                <a:ea typeface="Verdana" panose="020B0604030504040204" pitchFamily="34" charset="0"/>
                <a:cs typeface="Trebuchet MS"/>
              </a:rPr>
              <a:t> </a:t>
            </a:r>
            <a:r>
              <a:rPr sz="2800" dirty="0">
                <a:solidFill>
                  <a:srgbClr val="FFFFFF"/>
                </a:solidFill>
                <a:latin typeface="Verdana" panose="020B0604030504040204" pitchFamily="34" charset="0"/>
                <a:ea typeface="Verdana" panose="020B0604030504040204" pitchFamily="34" charset="0"/>
                <a:cs typeface="Trebuchet MS"/>
              </a:rPr>
              <a:t>strategies</a:t>
            </a:r>
            <a:r>
              <a:rPr sz="2800" spc="-45" dirty="0">
                <a:solidFill>
                  <a:srgbClr val="FFFFFF"/>
                </a:solidFill>
                <a:latin typeface="Verdana" panose="020B0604030504040204" pitchFamily="34" charset="0"/>
                <a:ea typeface="Verdana" panose="020B0604030504040204" pitchFamily="34" charset="0"/>
                <a:cs typeface="Trebuchet MS"/>
              </a:rPr>
              <a:t> </a:t>
            </a:r>
            <a:r>
              <a:rPr sz="2800" spc="114" dirty="0">
                <a:solidFill>
                  <a:srgbClr val="FFFFFF"/>
                </a:solidFill>
                <a:latin typeface="Verdana" panose="020B0604030504040204" pitchFamily="34" charset="0"/>
                <a:ea typeface="Verdana" panose="020B0604030504040204" pitchFamily="34" charset="0"/>
                <a:cs typeface="Trebuchet MS"/>
              </a:rPr>
              <a:t>based</a:t>
            </a:r>
            <a:r>
              <a:rPr sz="2800" spc="-45" dirty="0">
                <a:solidFill>
                  <a:srgbClr val="FFFFFF"/>
                </a:solidFill>
                <a:latin typeface="Verdana" panose="020B0604030504040204" pitchFamily="34" charset="0"/>
                <a:ea typeface="Verdana" panose="020B0604030504040204" pitchFamily="34" charset="0"/>
                <a:cs typeface="Trebuchet MS"/>
              </a:rPr>
              <a:t> </a:t>
            </a:r>
            <a:r>
              <a:rPr sz="2800" spc="100" dirty="0">
                <a:solidFill>
                  <a:srgbClr val="FFFFFF"/>
                </a:solidFill>
                <a:latin typeface="Verdana" panose="020B0604030504040204" pitchFamily="34" charset="0"/>
                <a:ea typeface="Verdana" panose="020B0604030504040204" pitchFamily="34" charset="0"/>
                <a:cs typeface="Trebuchet MS"/>
              </a:rPr>
              <a:t>on</a:t>
            </a:r>
            <a:r>
              <a:rPr sz="2800" spc="-40" dirty="0">
                <a:solidFill>
                  <a:srgbClr val="FFFFFF"/>
                </a:solidFill>
                <a:latin typeface="Verdana" panose="020B0604030504040204" pitchFamily="34" charset="0"/>
                <a:ea typeface="Verdana" panose="020B0604030504040204" pitchFamily="34" charset="0"/>
                <a:cs typeface="Trebuchet MS"/>
              </a:rPr>
              <a:t> </a:t>
            </a:r>
            <a:r>
              <a:rPr sz="2800" spc="50" dirty="0">
                <a:solidFill>
                  <a:srgbClr val="FFFFFF"/>
                </a:solidFill>
                <a:latin typeface="Verdana" panose="020B0604030504040204" pitchFamily="34" charset="0"/>
                <a:ea typeface="Verdana" panose="020B0604030504040204" pitchFamily="34" charset="0"/>
                <a:cs typeface="Trebuchet MS"/>
              </a:rPr>
              <a:t>churn</a:t>
            </a:r>
            <a:r>
              <a:rPr sz="2800" spc="-45" dirty="0">
                <a:solidFill>
                  <a:srgbClr val="FFFFFF"/>
                </a:solidFill>
                <a:latin typeface="Verdana" panose="020B0604030504040204" pitchFamily="34" charset="0"/>
                <a:ea typeface="Verdana" panose="020B0604030504040204" pitchFamily="34" charset="0"/>
                <a:cs typeface="Trebuchet MS"/>
              </a:rPr>
              <a:t> </a:t>
            </a:r>
            <a:r>
              <a:rPr sz="2800" spc="-10" dirty="0">
                <a:solidFill>
                  <a:srgbClr val="FFFFFF"/>
                </a:solidFill>
                <a:latin typeface="Verdana" panose="020B0604030504040204" pitchFamily="34" charset="0"/>
                <a:ea typeface="Verdana" panose="020B0604030504040204" pitchFamily="34" charset="0"/>
                <a:cs typeface="Trebuchet MS"/>
              </a:rPr>
              <a:t>analysis </a:t>
            </a:r>
            <a:r>
              <a:rPr sz="2800" spc="80" dirty="0">
                <a:solidFill>
                  <a:srgbClr val="FFFFFF"/>
                </a:solidFill>
                <a:latin typeface="Verdana" panose="020B0604030504040204" pitchFamily="34" charset="0"/>
                <a:ea typeface="Verdana" panose="020B0604030504040204" pitchFamily="34" charset="0"/>
                <a:cs typeface="Trebuchet MS"/>
              </a:rPr>
              <a:t>can</a:t>
            </a:r>
            <a:r>
              <a:rPr sz="2800" spc="-70" dirty="0">
                <a:solidFill>
                  <a:srgbClr val="FFFFFF"/>
                </a:solidFill>
                <a:latin typeface="Verdana" panose="020B0604030504040204" pitchFamily="34" charset="0"/>
                <a:ea typeface="Verdana" panose="020B0604030504040204" pitchFamily="34" charset="0"/>
                <a:cs typeface="Trebuchet MS"/>
              </a:rPr>
              <a:t> </a:t>
            </a:r>
            <a:r>
              <a:rPr sz="2800" spc="-10" dirty="0">
                <a:solidFill>
                  <a:srgbClr val="FFFFFF"/>
                </a:solidFill>
                <a:latin typeface="Verdana" panose="020B0604030504040204" pitchFamily="34" charset="0"/>
                <a:ea typeface="Verdana" panose="020B0604030504040204" pitchFamily="34" charset="0"/>
                <a:cs typeface="Trebuchet MS"/>
              </a:rPr>
              <a:t>significantly</a:t>
            </a:r>
            <a:r>
              <a:rPr sz="2800" spc="-140" dirty="0">
                <a:solidFill>
                  <a:srgbClr val="FFFFFF"/>
                </a:solidFill>
                <a:latin typeface="Verdana" panose="020B0604030504040204" pitchFamily="34" charset="0"/>
                <a:ea typeface="Verdana" panose="020B0604030504040204" pitchFamily="34" charset="0"/>
                <a:cs typeface="Trebuchet MS"/>
              </a:rPr>
              <a:t> </a:t>
            </a:r>
            <a:r>
              <a:rPr sz="2800" spc="60" dirty="0">
                <a:solidFill>
                  <a:srgbClr val="FFFFFF"/>
                </a:solidFill>
                <a:latin typeface="Verdana" panose="020B0604030504040204" pitchFamily="34" charset="0"/>
                <a:ea typeface="Verdana" panose="020B0604030504040204" pitchFamily="34" charset="0"/>
                <a:cs typeface="Trebuchet MS"/>
              </a:rPr>
              <a:t>reduce</a:t>
            </a:r>
            <a:r>
              <a:rPr sz="2800" spc="-65" dirty="0">
                <a:solidFill>
                  <a:srgbClr val="FFFFFF"/>
                </a:solidFill>
                <a:latin typeface="Verdana" panose="020B0604030504040204" pitchFamily="34" charset="0"/>
                <a:ea typeface="Verdana" panose="020B0604030504040204" pitchFamily="34" charset="0"/>
                <a:cs typeface="Trebuchet MS"/>
              </a:rPr>
              <a:t> </a:t>
            </a:r>
            <a:r>
              <a:rPr sz="2800" spc="-75" dirty="0">
                <a:solidFill>
                  <a:srgbClr val="FFFFFF"/>
                </a:solidFill>
                <a:latin typeface="Verdana" panose="020B0604030504040204" pitchFamily="34" charset="0"/>
                <a:ea typeface="Verdana" panose="020B0604030504040204" pitchFamily="34" charset="0"/>
                <a:cs typeface="Trebuchet MS"/>
              </a:rPr>
              <a:t>attrition</a:t>
            </a:r>
            <a:r>
              <a:rPr sz="2800" spc="-70" dirty="0">
                <a:solidFill>
                  <a:srgbClr val="FFFFFF"/>
                </a:solidFill>
                <a:latin typeface="Verdana" panose="020B0604030504040204" pitchFamily="34" charset="0"/>
                <a:ea typeface="Verdana" panose="020B0604030504040204" pitchFamily="34" charset="0"/>
                <a:cs typeface="Trebuchet MS"/>
              </a:rPr>
              <a:t> </a:t>
            </a:r>
            <a:r>
              <a:rPr sz="2800" spc="-80" dirty="0">
                <a:solidFill>
                  <a:srgbClr val="FFFFFF"/>
                </a:solidFill>
                <a:latin typeface="Verdana" panose="020B0604030504040204" pitchFamily="34" charset="0"/>
                <a:ea typeface="Verdana" panose="020B0604030504040204" pitchFamily="34" charset="0"/>
                <a:cs typeface="Trebuchet MS"/>
              </a:rPr>
              <a:t>rates.</a:t>
            </a:r>
            <a:r>
              <a:rPr sz="2800" spc="-145" dirty="0">
                <a:solidFill>
                  <a:srgbClr val="FFFFFF"/>
                </a:solidFill>
                <a:latin typeface="Verdana" panose="020B0604030504040204" pitchFamily="34" charset="0"/>
                <a:ea typeface="Verdana" panose="020B0604030504040204" pitchFamily="34" charset="0"/>
                <a:cs typeface="Trebuchet MS"/>
              </a:rPr>
              <a:t> </a:t>
            </a:r>
            <a:r>
              <a:rPr sz="2800" spc="95" dirty="0">
                <a:solidFill>
                  <a:srgbClr val="FFFFFF"/>
                </a:solidFill>
                <a:latin typeface="Verdana" panose="020B0604030504040204" pitchFamily="34" charset="0"/>
                <a:ea typeface="Verdana" panose="020B0604030504040204" pitchFamily="34" charset="0"/>
                <a:cs typeface="Trebuchet MS"/>
              </a:rPr>
              <a:t>These</a:t>
            </a:r>
            <a:r>
              <a:rPr sz="2800" spc="-65" dirty="0">
                <a:solidFill>
                  <a:srgbClr val="FFFFFF"/>
                </a:solidFill>
                <a:latin typeface="Verdana" panose="020B0604030504040204" pitchFamily="34" charset="0"/>
                <a:ea typeface="Verdana" panose="020B0604030504040204" pitchFamily="34" charset="0"/>
                <a:cs typeface="Trebuchet MS"/>
              </a:rPr>
              <a:t> </a:t>
            </a:r>
            <a:r>
              <a:rPr sz="2800" dirty="0">
                <a:solidFill>
                  <a:srgbClr val="FFFFFF"/>
                </a:solidFill>
                <a:latin typeface="Verdana" panose="020B0604030504040204" pitchFamily="34" charset="0"/>
                <a:ea typeface="Verdana" panose="020B0604030504040204" pitchFamily="34" charset="0"/>
                <a:cs typeface="Trebuchet MS"/>
              </a:rPr>
              <a:t>strategies</a:t>
            </a:r>
            <a:r>
              <a:rPr sz="2800" spc="-70" dirty="0">
                <a:solidFill>
                  <a:srgbClr val="FFFFFF"/>
                </a:solidFill>
                <a:latin typeface="Verdana" panose="020B0604030504040204" pitchFamily="34" charset="0"/>
                <a:ea typeface="Verdana" panose="020B0604030504040204" pitchFamily="34" charset="0"/>
                <a:cs typeface="Trebuchet MS"/>
              </a:rPr>
              <a:t> </a:t>
            </a:r>
            <a:r>
              <a:rPr sz="2800" spc="70" dirty="0">
                <a:solidFill>
                  <a:srgbClr val="FFFFFF"/>
                </a:solidFill>
                <a:latin typeface="Verdana" panose="020B0604030504040204" pitchFamily="34" charset="0"/>
                <a:ea typeface="Verdana" panose="020B0604030504040204" pitchFamily="34" charset="0"/>
                <a:cs typeface="Trebuchet MS"/>
              </a:rPr>
              <a:t>may </a:t>
            </a:r>
            <a:r>
              <a:rPr sz="2800" spc="-10" dirty="0" err="1">
                <a:solidFill>
                  <a:srgbClr val="FFFFFF"/>
                </a:solidFill>
                <a:latin typeface="Verdana" panose="020B0604030504040204" pitchFamily="34" charset="0"/>
                <a:ea typeface="Verdana" panose="020B0604030504040204" pitchFamily="34" charset="0"/>
                <a:cs typeface="Trebuchet MS"/>
              </a:rPr>
              <a:t>includ</a:t>
            </a:r>
            <a:r>
              <a:rPr lang="en-IN" sz="2800" spc="-10" dirty="0">
                <a:solidFill>
                  <a:srgbClr val="FFFFFF"/>
                </a:solidFill>
                <a:latin typeface="Verdana" panose="020B0604030504040204" pitchFamily="34" charset="0"/>
                <a:ea typeface="Verdana" panose="020B0604030504040204" pitchFamily="34" charset="0"/>
                <a:cs typeface="Trebuchet MS"/>
              </a:rPr>
              <a:t>e </a:t>
            </a:r>
            <a:r>
              <a:rPr lang="en-IN" sz="2800" dirty="0">
                <a:solidFill>
                  <a:srgbClr val="FFFFFF"/>
                </a:solidFill>
                <a:latin typeface="Verdana" panose="020B0604030504040204" pitchFamily="34" charset="0"/>
                <a:ea typeface="Verdana" panose="020B0604030504040204" pitchFamily="34" charset="0"/>
                <a:cs typeface="Trebuchet MS"/>
              </a:rPr>
              <a:t>personalised manager</a:t>
            </a:r>
            <a:r>
              <a:rPr sz="2800" spc="-355" dirty="0">
                <a:solidFill>
                  <a:srgbClr val="FFFFFF"/>
                </a:solidFill>
                <a:latin typeface="Verdana" panose="020B0604030504040204" pitchFamily="34" charset="0"/>
                <a:ea typeface="Verdana" panose="020B0604030504040204" pitchFamily="34" charset="0"/>
                <a:cs typeface="Trebuchet MS"/>
              </a:rPr>
              <a:t>,</a:t>
            </a:r>
            <a:r>
              <a:rPr sz="2800" spc="-95" dirty="0">
                <a:solidFill>
                  <a:srgbClr val="FFFFFF"/>
                </a:solidFill>
                <a:latin typeface="Verdana" panose="020B0604030504040204" pitchFamily="34" charset="0"/>
                <a:ea typeface="Verdana" panose="020B0604030504040204" pitchFamily="34" charset="0"/>
                <a:cs typeface="Trebuchet MS"/>
              </a:rPr>
              <a:t> </a:t>
            </a:r>
            <a:r>
              <a:rPr sz="2800" spc="45" dirty="0">
                <a:solidFill>
                  <a:srgbClr val="FFFFFF"/>
                </a:solidFill>
                <a:latin typeface="Verdana" panose="020B0604030504040204" pitchFamily="34" charset="0"/>
                <a:ea typeface="Verdana" panose="020B0604030504040204" pitchFamily="34" charset="0"/>
                <a:cs typeface="Trebuchet MS"/>
              </a:rPr>
              <a:t>improved</a:t>
            </a:r>
            <a:r>
              <a:rPr sz="2800" spc="-95" dirty="0">
                <a:solidFill>
                  <a:srgbClr val="FFFFFF"/>
                </a:solidFill>
                <a:latin typeface="Verdana" panose="020B0604030504040204" pitchFamily="34" charset="0"/>
                <a:ea typeface="Verdana" panose="020B0604030504040204" pitchFamily="34" charset="0"/>
                <a:cs typeface="Trebuchet MS"/>
              </a:rPr>
              <a:t> </a:t>
            </a:r>
            <a:r>
              <a:rPr sz="2800" spc="60" dirty="0">
                <a:solidFill>
                  <a:srgbClr val="FFFFFF"/>
                </a:solidFill>
                <a:latin typeface="Verdana" panose="020B0604030504040204" pitchFamily="34" charset="0"/>
                <a:ea typeface="Verdana" panose="020B0604030504040204" pitchFamily="34" charset="0"/>
                <a:cs typeface="Trebuchet MS"/>
              </a:rPr>
              <a:t>customer</a:t>
            </a:r>
            <a:r>
              <a:rPr sz="2800" spc="-150" dirty="0">
                <a:solidFill>
                  <a:srgbClr val="FFFFFF"/>
                </a:solidFill>
                <a:latin typeface="Verdana" panose="020B0604030504040204" pitchFamily="34" charset="0"/>
                <a:ea typeface="Verdana" panose="020B0604030504040204" pitchFamily="34" charset="0"/>
                <a:cs typeface="Trebuchet MS"/>
              </a:rPr>
              <a:t> </a:t>
            </a:r>
            <a:r>
              <a:rPr sz="2800" spc="-10" dirty="0">
                <a:solidFill>
                  <a:srgbClr val="FFFFFF"/>
                </a:solidFill>
                <a:latin typeface="Verdana" panose="020B0604030504040204" pitchFamily="34" charset="0"/>
                <a:ea typeface="Verdana" panose="020B0604030504040204" pitchFamily="34" charset="0"/>
                <a:cs typeface="Trebuchet MS"/>
              </a:rPr>
              <a:t>service, </a:t>
            </a:r>
            <a:r>
              <a:rPr sz="2800" spc="90" dirty="0">
                <a:solidFill>
                  <a:srgbClr val="FFFFFF"/>
                </a:solidFill>
                <a:latin typeface="Verdana" panose="020B0604030504040204" pitchFamily="34" charset="0"/>
                <a:ea typeface="Verdana" panose="020B0604030504040204" pitchFamily="34" charset="0"/>
                <a:cs typeface="Trebuchet MS"/>
              </a:rPr>
              <a:t>and</a:t>
            </a:r>
            <a:r>
              <a:rPr sz="2800" spc="-114" dirty="0">
                <a:solidFill>
                  <a:srgbClr val="FFFFFF"/>
                </a:solidFill>
                <a:latin typeface="Verdana" panose="020B0604030504040204" pitchFamily="34" charset="0"/>
                <a:ea typeface="Verdana" panose="020B0604030504040204" pitchFamily="34" charset="0"/>
                <a:cs typeface="Trebuchet MS"/>
              </a:rPr>
              <a:t> </a:t>
            </a:r>
            <a:r>
              <a:rPr sz="2800" dirty="0">
                <a:solidFill>
                  <a:srgbClr val="FFFFFF"/>
                </a:solidFill>
                <a:latin typeface="Verdana" panose="020B0604030504040204" pitchFamily="34" charset="0"/>
                <a:ea typeface="Verdana" panose="020B0604030504040204" pitchFamily="34" charset="0"/>
                <a:cs typeface="Trebuchet MS"/>
              </a:rPr>
              <a:t>loyalty</a:t>
            </a:r>
            <a:r>
              <a:rPr sz="2800" spc="-180" dirty="0">
                <a:solidFill>
                  <a:srgbClr val="FFFFFF"/>
                </a:solidFill>
                <a:latin typeface="Verdana" panose="020B0604030504040204" pitchFamily="34" charset="0"/>
                <a:ea typeface="Verdana" panose="020B0604030504040204" pitchFamily="34" charset="0"/>
                <a:cs typeface="Trebuchet MS"/>
              </a:rPr>
              <a:t> </a:t>
            </a:r>
            <a:r>
              <a:rPr sz="2800" spc="-10" dirty="0">
                <a:solidFill>
                  <a:srgbClr val="FFFFFF"/>
                </a:solidFill>
                <a:latin typeface="Verdana" panose="020B0604030504040204" pitchFamily="34" charset="0"/>
                <a:ea typeface="Verdana" panose="020B0604030504040204" pitchFamily="34" charset="0"/>
                <a:cs typeface="Trebuchet MS"/>
              </a:rPr>
              <a:t>programs.</a:t>
            </a:r>
            <a:endParaRPr sz="2800" dirty="0">
              <a:latin typeface="Verdana" panose="020B0604030504040204" pitchFamily="34" charset="0"/>
              <a:ea typeface="Verdana" panose="020B0604030504040204" pitchFamily="34" charset="0"/>
              <a:cs typeface="Trebuchet MS"/>
            </a:endParaRPr>
          </a:p>
        </p:txBody>
      </p:sp>
      <p:pic>
        <p:nvPicPr>
          <p:cNvPr id="9" name="object 9"/>
          <p:cNvPicPr/>
          <p:nvPr/>
        </p:nvPicPr>
        <p:blipFill>
          <a:blip r:embed="rId3" cstate="print"/>
          <a:stretch>
            <a:fillRect/>
          </a:stretch>
        </p:blipFill>
        <p:spPr>
          <a:xfrm>
            <a:off x="11635917" y="1060556"/>
            <a:ext cx="5610224" cy="8162925"/>
          </a:xfrm>
          <a:prstGeom prst="rect">
            <a:avLst/>
          </a:prstGeom>
        </p:spPr>
      </p:pic>
      <p:sp>
        <p:nvSpPr>
          <p:cNvPr id="10" name="object 10"/>
          <p:cNvSpPr/>
          <p:nvPr/>
        </p:nvSpPr>
        <p:spPr>
          <a:xfrm>
            <a:off x="9756720" y="1326953"/>
            <a:ext cx="454025" cy="454025"/>
          </a:xfrm>
          <a:custGeom>
            <a:avLst/>
            <a:gdLst/>
            <a:ahLst/>
            <a:cxnLst/>
            <a:rect l="l" t="t" r="r" b="b"/>
            <a:pathLst>
              <a:path w="454025" h="454025">
                <a:moveTo>
                  <a:pt x="226787" y="453523"/>
                </a:moveTo>
                <a:lnTo>
                  <a:pt x="0" y="453523"/>
                </a:lnTo>
                <a:lnTo>
                  <a:pt x="0" y="0"/>
                </a:lnTo>
                <a:lnTo>
                  <a:pt x="453574" y="0"/>
                </a:lnTo>
                <a:lnTo>
                  <a:pt x="453574" y="453523"/>
                </a:lnTo>
                <a:lnTo>
                  <a:pt x="226787" y="453523"/>
                </a:lnTo>
                <a:close/>
              </a:path>
            </a:pathLst>
          </a:custGeom>
          <a:ln w="18717">
            <a:solidFill>
              <a:srgbClr val="FFFFFF"/>
            </a:solidFill>
          </a:ln>
        </p:spPr>
        <p:txBody>
          <a:bodyPr wrap="square" lIns="0" tIns="0" rIns="0" bIns="0" rtlCol="0"/>
          <a:lstStyle/>
          <a:p>
            <a:endParaRPr/>
          </a:p>
        </p:txBody>
      </p:sp>
      <p:sp>
        <p:nvSpPr>
          <p:cNvPr id="11" name="object 11"/>
          <p:cNvSpPr/>
          <p:nvPr/>
        </p:nvSpPr>
        <p:spPr>
          <a:xfrm>
            <a:off x="10503330" y="1326953"/>
            <a:ext cx="454025" cy="454025"/>
          </a:xfrm>
          <a:custGeom>
            <a:avLst/>
            <a:gdLst/>
            <a:ahLst/>
            <a:cxnLst/>
            <a:rect l="l" t="t" r="r" b="b"/>
            <a:pathLst>
              <a:path w="454025" h="454025">
                <a:moveTo>
                  <a:pt x="226787" y="453523"/>
                </a:moveTo>
                <a:lnTo>
                  <a:pt x="0" y="453523"/>
                </a:lnTo>
                <a:lnTo>
                  <a:pt x="0" y="0"/>
                </a:lnTo>
                <a:lnTo>
                  <a:pt x="453574" y="0"/>
                </a:lnTo>
                <a:lnTo>
                  <a:pt x="453574" y="453523"/>
                </a:lnTo>
                <a:lnTo>
                  <a:pt x="226787" y="453523"/>
                </a:lnTo>
                <a:close/>
              </a:path>
            </a:pathLst>
          </a:custGeom>
          <a:ln w="18717">
            <a:solidFill>
              <a:srgbClr val="FFFFFF"/>
            </a:solidFill>
          </a:ln>
        </p:spPr>
        <p:txBody>
          <a:bodyPr wrap="square" lIns="0" tIns="0" rIns="0" bIns="0" rtlCol="0"/>
          <a:lstStyle/>
          <a:p>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
            <a:ext cx="18288000" cy="10287764"/>
          </a:xfrm>
          <a:prstGeom prst="rect">
            <a:avLst/>
          </a:prstGeom>
        </p:spPr>
      </p:pic>
      <p:sp>
        <p:nvSpPr>
          <p:cNvPr id="3" name="object 3"/>
          <p:cNvSpPr txBox="1">
            <a:spLocks noGrp="1"/>
          </p:cNvSpPr>
          <p:nvPr>
            <p:ph type="title"/>
          </p:nvPr>
        </p:nvSpPr>
        <p:spPr>
          <a:xfrm rot="10800000" flipV="1">
            <a:off x="1301750" y="2275363"/>
            <a:ext cx="7010400" cy="935513"/>
          </a:xfrm>
          <a:prstGeom prst="rect">
            <a:avLst/>
          </a:prstGeom>
        </p:spPr>
        <p:txBody>
          <a:bodyPr vert="horz" wrap="square" lIns="0" tIns="12065" rIns="0" bIns="0" rtlCol="0">
            <a:spAutoFit/>
          </a:bodyPr>
          <a:lstStyle/>
          <a:p>
            <a:pPr marL="12700">
              <a:lnSpc>
                <a:spcPct val="100000"/>
              </a:lnSpc>
              <a:spcBef>
                <a:spcPts val="95"/>
              </a:spcBef>
            </a:pPr>
            <a:r>
              <a:rPr lang="en-IN" sz="6000" spc="-215" dirty="0"/>
              <a:t> </a:t>
            </a:r>
            <a:r>
              <a:rPr sz="6000" spc="-215" dirty="0"/>
              <a:t>Role</a:t>
            </a:r>
            <a:r>
              <a:rPr sz="6000" spc="-409" dirty="0"/>
              <a:t> </a:t>
            </a:r>
            <a:r>
              <a:rPr sz="6000" dirty="0"/>
              <a:t>of</a:t>
            </a:r>
            <a:r>
              <a:rPr sz="6000" spc="-409" dirty="0"/>
              <a:t> </a:t>
            </a:r>
            <a:r>
              <a:rPr sz="6000" spc="-140" dirty="0"/>
              <a:t>Power</a:t>
            </a:r>
            <a:r>
              <a:rPr sz="6000" spc="-409" dirty="0"/>
              <a:t> </a:t>
            </a:r>
            <a:r>
              <a:rPr sz="6000" spc="-635" dirty="0"/>
              <a:t>BI</a:t>
            </a:r>
            <a:endParaRPr sz="6000" dirty="0"/>
          </a:p>
        </p:txBody>
      </p:sp>
      <p:sp>
        <p:nvSpPr>
          <p:cNvPr id="6" name="object 6"/>
          <p:cNvSpPr txBox="1"/>
          <p:nvPr/>
        </p:nvSpPr>
        <p:spPr>
          <a:xfrm rot="10800000" flipV="1">
            <a:off x="1610167" y="4055725"/>
            <a:ext cx="7540182" cy="2167260"/>
          </a:xfrm>
          <a:prstGeom prst="rect">
            <a:avLst/>
          </a:prstGeom>
        </p:spPr>
        <p:txBody>
          <a:bodyPr vert="horz" wrap="square" lIns="0" tIns="12700" rIns="0" bIns="0" rtlCol="0">
            <a:spAutoFit/>
          </a:bodyPr>
          <a:lstStyle/>
          <a:p>
            <a:pPr marL="12700" marR="5080" indent="1316355" algn="just">
              <a:lnSpc>
                <a:spcPct val="99800"/>
              </a:lnSpc>
              <a:spcBef>
                <a:spcPts val="100"/>
              </a:spcBef>
              <a:tabLst>
                <a:tab pos="6492240" algn="l"/>
              </a:tabLst>
            </a:pPr>
            <a:r>
              <a:rPr lang="en-IN" sz="2800" dirty="0">
                <a:solidFill>
                  <a:srgbClr val="FFFFFF"/>
                </a:solidFill>
                <a:latin typeface="Trebuchet MS"/>
                <a:cs typeface="Trebuchet MS"/>
              </a:rPr>
              <a:t>Power </a:t>
            </a:r>
            <a:r>
              <a:rPr lang="en-IN" sz="2800" dirty="0" err="1">
                <a:solidFill>
                  <a:srgbClr val="FFFFFF"/>
                </a:solidFill>
                <a:latin typeface="Trebuchet MS"/>
                <a:cs typeface="Trebuchet MS"/>
              </a:rPr>
              <a:t>bI</a:t>
            </a:r>
            <a:r>
              <a:rPr lang="en-IN" sz="2800" dirty="0">
                <a:solidFill>
                  <a:srgbClr val="FFFFFF"/>
                </a:solidFill>
                <a:latin typeface="Trebuchet MS"/>
                <a:cs typeface="Trebuchet MS"/>
              </a:rPr>
              <a:t> </a:t>
            </a:r>
            <a:r>
              <a:rPr sz="2800" dirty="0">
                <a:solidFill>
                  <a:srgbClr val="FFFFFF"/>
                </a:solidFill>
                <a:latin typeface="Trebuchet MS"/>
                <a:cs typeface="Trebuchet MS"/>
              </a:rPr>
              <a:t>is</a:t>
            </a:r>
            <a:r>
              <a:rPr sz="2800" spc="-20" dirty="0">
                <a:solidFill>
                  <a:srgbClr val="FFFFFF"/>
                </a:solidFill>
                <a:latin typeface="Trebuchet MS"/>
                <a:cs typeface="Trebuchet MS"/>
              </a:rPr>
              <a:t> </a:t>
            </a:r>
            <a:r>
              <a:rPr sz="2800" dirty="0">
                <a:solidFill>
                  <a:srgbClr val="FFFFFF"/>
                </a:solidFill>
                <a:latin typeface="Trebuchet MS"/>
                <a:cs typeface="Trebuchet MS"/>
              </a:rPr>
              <a:t>a</a:t>
            </a:r>
            <a:r>
              <a:rPr sz="2800" spc="-15" dirty="0">
                <a:solidFill>
                  <a:srgbClr val="FFFFFF"/>
                </a:solidFill>
                <a:latin typeface="Trebuchet MS"/>
                <a:cs typeface="Trebuchet MS"/>
              </a:rPr>
              <a:t> </a:t>
            </a:r>
            <a:r>
              <a:rPr sz="2800" dirty="0">
                <a:solidFill>
                  <a:srgbClr val="FFFFFF"/>
                </a:solidFill>
                <a:latin typeface="Trebuchet MS"/>
                <a:cs typeface="Trebuchet MS"/>
              </a:rPr>
              <a:t>powerful</a:t>
            </a:r>
            <a:r>
              <a:rPr sz="2800" spc="-100" dirty="0">
                <a:solidFill>
                  <a:srgbClr val="FFFFFF"/>
                </a:solidFill>
                <a:latin typeface="Trebuchet MS"/>
                <a:cs typeface="Trebuchet MS"/>
              </a:rPr>
              <a:t> </a:t>
            </a:r>
            <a:r>
              <a:rPr sz="2800" dirty="0">
                <a:solidFill>
                  <a:srgbClr val="FFFFFF"/>
                </a:solidFill>
                <a:latin typeface="Trebuchet MS"/>
                <a:cs typeface="Trebuchet MS"/>
              </a:rPr>
              <a:t>tool</a:t>
            </a:r>
            <a:r>
              <a:rPr sz="2800" spc="-95" dirty="0">
                <a:solidFill>
                  <a:srgbClr val="FFFFFF"/>
                </a:solidFill>
                <a:latin typeface="Trebuchet MS"/>
                <a:cs typeface="Trebuchet MS"/>
              </a:rPr>
              <a:t> </a:t>
            </a:r>
            <a:r>
              <a:rPr sz="2800" spc="-45" dirty="0">
                <a:solidFill>
                  <a:srgbClr val="FFFFFF"/>
                </a:solidFill>
                <a:latin typeface="Trebuchet MS"/>
                <a:cs typeface="Trebuchet MS"/>
              </a:rPr>
              <a:t>for</a:t>
            </a:r>
            <a:r>
              <a:rPr sz="2800" spc="-155" dirty="0">
                <a:solidFill>
                  <a:srgbClr val="FFFFFF"/>
                </a:solidFill>
                <a:latin typeface="Trebuchet MS"/>
                <a:cs typeface="Trebuchet MS"/>
              </a:rPr>
              <a:t> </a:t>
            </a:r>
            <a:r>
              <a:rPr sz="2800" dirty="0">
                <a:solidFill>
                  <a:srgbClr val="FFFFFF"/>
                </a:solidFill>
                <a:latin typeface="Trebuchet MS"/>
                <a:cs typeface="Trebuchet MS"/>
              </a:rPr>
              <a:t>visualizing</a:t>
            </a:r>
            <a:r>
              <a:rPr sz="2800" spc="-20" dirty="0">
                <a:solidFill>
                  <a:srgbClr val="FFFFFF"/>
                </a:solidFill>
                <a:latin typeface="Trebuchet MS"/>
                <a:cs typeface="Trebuchet MS"/>
              </a:rPr>
              <a:t> </a:t>
            </a:r>
            <a:r>
              <a:rPr sz="2800" dirty="0">
                <a:solidFill>
                  <a:srgbClr val="FFFFFF"/>
                </a:solidFill>
                <a:latin typeface="Trebuchet MS"/>
                <a:cs typeface="Trebuchet MS"/>
              </a:rPr>
              <a:t>data</a:t>
            </a:r>
            <a:r>
              <a:rPr sz="2800" spc="-15" dirty="0">
                <a:solidFill>
                  <a:srgbClr val="FFFFFF"/>
                </a:solidFill>
                <a:latin typeface="Trebuchet MS"/>
                <a:cs typeface="Trebuchet MS"/>
              </a:rPr>
              <a:t> </a:t>
            </a:r>
            <a:r>
              <a:rPr sz="2800" spc="65" dirty="0">
                <a:solidFill>
                  <a:srgbClr val="FFFFFF"/>
                </a:solidFill>
                <a:latin typeface="Trebuchet MS"/>
                <a:cs typeface="Trebuchet MS"/>
              </a:rPr>
              <a:t>and </a:t>
            </a:r>
            <a:r>
              <a:rPr sz="2800" spc="55" dirty="0">
                <a:solidFill>
                  <a:srgbClr val="FFFFFF"/>
                </a:solidFill>
                <a:latin typeface="Trebuchet MS"/>
                <a:cs typeface="Trebuchet MS"/>
              </a:rPr>
              <a:t>gaining</a:t>
            </a:r>
            <a:r>
              <a:rPr sz="2800" spc="-60" dirty="0">
                <a:solidFill>
                  <a:srgbClr val="FFFFFF"/>
                </a:solidFill>
                <a:latin typeface="Trebuchet MS"/>
                <a:cs typeface="Trebuchet MS"/>
              </a:rPr>
              <a:t> </a:t>
            </a:r>
            <a:r>
              <a:rPr sz="2800" dirty="0">
                <a:solidFill>
                  <a:srgbClr val="FFFFFF"/>
                </a:solidFill>
                <a:latin typeface="Trebuchet MS"/>
                <a:cs typeface="Trebuchet MS"/>
              </a:rPr>
              <a:t>insights</a:t>
            </a:r>
            <a:r>
              <a:rPr sz="2800" spc="-55" dirty="0">
                <a:solidFill>
                  <a:srgbClr val="FFFFFF"/>
                </a:solidFill>
                <a:latin typeface="Trebuchet MS"/>
                <a:cs typeface="Trebuchet MS"/>
              </a:rPr>
              <a:t> </a:t>
            </a:r>
            <a:r>
              <a:rPr sz="2800" spc="-35" dirty="0">
                <a:solidFill>
                  <a:srgbClr val="FFFFFF"/>
                </a:solidFill>
                <a:latin typeface="Trebuchet MS"/>
                <a:cs typeface="Trebuchet MS"/>
              </a:rPr>
              <a:t>into</a:t>
            </a:r>
            <a:r>
              <a:rPr sz="2800" spc="-55" dirty="0">
                <a:solidFill>
                  <a:srgbClr val="FFFFFF"/>
                </a:solidFill>
                <a:latin typeface="Trebuchet MS"/>
                <a:cs typeface="Trebuchet MS"/>
              </a:rPr>
              <a:t> </a:t>
            </a:r>
            <a:r>
              <a:rPr sz="2800" spc="65" dirty="0">
                <a:solidFill>
                  <a:srgbClr val="FFFFFF"/>
                </a:solidFill>
                <a:latin typeface="Trebuchet MS"/>
                <a:cs typeface="Trebuchet MS"/>
              </a:rPr>
              <a:t>customer</a:t>
            </a:r>
            <a:r>
              <a:rPr sz="2800" spc="-120" dirty="0">
                <a:solidFill>
                  <a:srgbClr val="FFFFFF"/>
                </a:solidFill>
                <a:latin typeface="Trebuchet MS"/>
                <a:cs typeface="Trebuchet MS"/>
              </a:rPr>
              <a:t> </a:t>
            </a:r>
            <a:r>
              <a:rPr sz="2800" spc="-50" dirty="0">
                <a:solidFill>
                  <a:srgbClr val="FFFFFF"/>
                </a:solidFill>
                <a:latin typeface="Trebuchet MS"/>
                <a:cs typeface="Trebuchet MS"/>
              </a:rPr>
              <a:t>behavior.</a:t>
            </a:r>
            <a:r>
              <a:rPr sz="2800" spc="-55" dirty="0">
                <a:solidFill>
                  <a:srgbClr val="FFFFFF"/>
                </a:solidFill>
                <a:latin typeface="Trebuchet MS"/>
                <a:cs typeface="Trebuchet MS"/>
              </a:rPr>
              <a:t> </a:t>
            </a:r>
            <a:r>
              <a:rPr sz="2800" spc="-125" dirty="0">
                <a:solidFill>
                  <a:srgbClr val="FFFFFF"/>
                </a:solidFill>
                <a:latin typeface="Trebuchet MS"/>
                <a:cs typeface="Trebuchet MS"/>
              </a:rPr>
              <a:t>It</a:t>
            </a:r>
            <a:r>
              <a:rPr sz="2800" spc="-55" dirty="0">
                <a:solidFill>
                  <a:srgbClr val="FFFFFF"/>
                </a:solidFill>
                <a:latin typeface="Trebuchet MS"/>
                <a:cs typeface="Trebuchet MS"/>
              </a:rPr>
              <a:t> </a:t>
            </a:r>
            <a:r>
              <a:rPr sz="2800" spc="65" dirty="0">
                <a:solidFill>
                  <a:srgbClr val="FFFFFF"/>
                </a:solidFill>
                <a:latin typeface="Trebuchet MS"/>
                <a:cs typeface="Trebuchet MS"/>
              </a:rPr>
              <a:t>enables </a:t>
            </a:r>
            <a:r>
              <a:rPr sz="2800" spc="90" dirty="0">
                <a:solidFill>
                  <a:srgbClr val="FFFFFF"/>
                </a:solidFill>
                <a:latin typeface="Trebuchet MS"/>
                <a:cs typeface="Trebuchet MS"/>
              </a:rPr>
              <a:t>banks</a:t>
            </a:r>
            <a:r>
              <a:rPr sz="2800" spc="-114" dirty="0">
                <a:solidFill>
                  <a:srgbClr val="FFFFFF"/>
                </a:solidFill>
                <a:latin typeface="Trebuchet MS"/>
                <a:cs typeface="Trebuchet MS"/>
              </a:rPr>
              <a:t> </a:t>
            </a:r>
            <a:r>
              <a:rPr sz="2800" dirty="0">
                <a:solidFill>
                  <a:srgbClr val="FFFFFF"/>
                </a:solidFill>
                <a:latin typeface="Trebuchet MS"/>
                <a:cs typeface="Trebuchet MS"/>
              </a:rPr>
              <a:t>to</a:t>
            </a:r>
            <a:r>
              <a:rPr sz="2800" spc="-110" dirty="0">
                <a:solidFill>
                  <a:srgbClr val="FFFFFF"/>
                </a:solidFill>
                <a:latin typeface="Trebuchet MS"/>
                <a:cs typeface="Trebuchet MS"/>
              </a:rPr>
              <a:t> </a:t>
            </a:r>
            <a:r>
              <a:rPr sz="2800" dirty="0">
                <a:solidFill>
                  <a:srgbClr val="FFFFFF"/>
                </a:solidFill>
                <a:latin typeface="Trebuchet MS"/>
                <a:cs typeface="Trebuchet MS"/>
              </a:rPr>
              <a:t>create</a:t>
            </a:r>
            <a:r>
              <a:rPr sz="2800" spc="-114" dirty="0">
                <a:solidFill>
                  <a:srgbClr val="FFFFFF"/>
                </a:solidFill>
                <a:latin typeface="Trebuchet MS"/>
                <a:cs typeface="Trebuchet MS"/>
              </a:rPr>
              <a:t> </a:t>
            </a:r>
            <a:r>
              <a:rPr sz="2800" spc="-30" dirty="0">
                <a:solidFill>
                  <a:srgbClr val="FFFFFF"/>
                </a:solidFill>
                <a:latin typeface="Trebuchet MS"/>
                <a:cs typeface="Trebuchet MS"/>
              </a:rPr>
              <a:t>interactive</a:t>
            </a:r>
            <a:r>
              <a:rPr sz="2800" spc="-110" dirty="0">
                <a:solidFill>
                  <a:srgbClr val="FFFFFF"/>
                </a:solidFill>
                <a:latin typeface="Trebuchet MS"/>
                <a:cs typeface="Trebuchet MS"/>
              </a:rPr>
              <a:t> </a:t>
            </a:r>
            <a:r>
              <a:rPr sz="2800" spc="90" dirty="0">
                <a:solidFill>
                  <a:srgbClr val="FFFFFF"/>
                </a:solidFill>
                <a:latin typeface="Trebuchet MS"/>
                <a:cs typeface="Trebuchet MS"/>
              </a:rPr>
              <a:t>dashboards</a:t>
            </a:r>
            <a:r>
              <a:rPr sz="2800" spc="-110" dirty="0">
                <a:solidFill>
                  <a:srgbClr val="FFFFFF"/>
                </a:solidFill>
                <a:latin typeface="Trebuchet MS"/>
                <a:cs typeface="Trebuchet MS"/>
              </a:rPr>
              <a:t> </a:t>
            </a:r>
            <a:r>
              <a:rPr sz="2800" spc="-50" dirty="0">
                <a:solidFill>
                  <a:srgbClr val="FFFFFF"/>
                </a:solidFill>
                <a:latin typeface="Trebuchet MS"/>
                <a:cs typeface="Trebuchet MS"/>
              </a:rPr>
              <a:t>that</a:t>
            </a:r>
            <a:r>
              <a:rPr sz="2800" spc="-114" dirty="0">
                <a:solidFill>
                  <a:srgbClr val="FFFFFF"/>
                </a:solidFill>
                <a:latin typeface="Trebuchet MS"/>
                <a:cs typeface="Trebuchet MS"/>
              </a:rPr>
              <a:t> </a:t>
            </a:r>
            <a:r>
              <a:rPr sz="2800" spc="-10" dirty="0">
                <a:solidFill>
                  <a:srgbClr val="FFFFFF"/>
                </a:solidFill>
                <a:latin typeface="Trebuchet MS"/>
                <a:cs typeface="Trebuchet MS"/>
              </a:rPr>
              <a:t>highlight </a:t>
            </a:r>
            <a:r>
              <a:rPr sz="2800" dirty="0">
                <a:solidFill>
                  <a:srgbClr val="FFFFFF"/>
                </a:solidFill>
                <a:latin typeface="Trebuchet MS"/>
                <a:cs typeface="Trebuchet MS"/>
              </a:rPr>
              <a:t>trends</a:t>
            </a:r>
            <a:r>
              <a:rPr sz="2800" spc="-50" dirty="0">
                <a:solidFill>
                  <a:srgbClr val="FFFFFF"/>
                </a:solidFill>
                <a:latin typeface="Trebuchet MS"/>
                <a:cs typeface="Trebuchet MS"/>
              </a:rPr>
              <a:t> </a:t>
            </a:r>
            <a:r>
              <a:rPr sz="2800" spc="90" dirty="0">
                <a:solidFill>
                  <a:srgbClr val="FFFFFF"/>
                </a:solidFill>
                <a:latin typeface="Trebuchet MS"/>
                <a:cs typeface="Trebuchet MS"/>
              </a:rPr>
              <a:t>and</a:t>
            </a:r>
            <a:r>
              <a:rPr sz="2800" spc="-50" dirty="0">
                <a:solidFill>
                  <a:srgbClr val="FFFFFF"/>
                </a:solidFill>
                <a:latin typeface="Trebuchet MS"/>
                <a:cs typeface="Trebuchet MS"/>
              </a:rPr>
              <a:t> </a:t>
            </a:r>
            <a:r>
              <a:rPr sz="2800" dirty="0">
                <a:solidFill>
                  <a:srgbClr val="FFFFFF"/>
                </a:solidFill>
                <a:latin typeface="Trebuchet MS"/>
                <a:cs typeface="Trebuchet MS"/>
              </a:rPr>
              <a:t>patterns</a:t>
            </a:r>
            <a:r>
              <a:rPr sz="2800" spc="-50" dirty="0">
                <a:solidFill>
                  <a:srgbClr val="FFFFFF"/>
                </a:solidFill>
                <a:latin typeface="Trebuchet MS"/>
                <a:cs typeface="Trebuchet MS"/>
              </a:rPr>
              <a:t> </a:t>
            </a:r>
            <a:r>
              <a:rPr sz="2800" dirty="0">
                <a:solidFill>
                  <a:srgbClr val="FFFFFF"/>
                </a:solidFill>
                <a:latin typeface="Trebuchet MS"/>
                <a:cs typeface="Trebuchet MS"/>
              </a:rPr>
              <a:t>related</a:t>
            </a:r>
            <a:r>
              <a:rPr sz="2800" spc="-50" dirty="0">
                <a:solidFill>
                  <a:srgbClr val="FFFFFF"/>
                </a:solidFill>
                <a:latin typeface="Trebuchet MS"/>
                <a:cs typeface="Trebuchet MS"/>
              </a:rPr>
              <a:t> </a:t>
            </a:r>
            <a:r>
              <a:rPr sz="2800" spc="-25" dirty="0">
                <a:solidFill>
                  <a:srgbClr val="FFFFFF"/>
                </a:solidFill>
                <a:latin typeface="Trebuchet MS"/>
                <a:cs typeface="Trebuchet MS"/>
              </a:rPr>
              <a:t>to</a:t>
            </a:r>
            <a:r>
              <a:rPr lang="en-IN" sz="2800" spc="-25" dirty="0">
                <a:solidFill>
                  <a:srgbClr val="FFFFFF"/>
                </a:solidFill>
                <a:latin typeface="Trebuchet MS"/>
                <a:cs typeface="Trebuchet MS"/>
              </a:rPr>
              <a:t> customer churn.</a:t>
            </a:r>
            <a:endParaRPr sz="2800" dirty="0">
              <a:latin typeface="Trebuchet MS"/>
              <a:cs typeface="Trebuchet MS"/>
            </a:endParaRPr>
          </a:p>
        </p:txBody>
      </p:sp>
      <p:sp>
        <p:nvSpPr>
          <p:cNvPr id="8" name="object 8"/>
          <p:cNvSpPr/>
          <p:nvPr/>
        </p:nvSpPr>
        <p:spPr>
          <a:xfrm>
            <a:off x="1622856" y="9204807"/>
            <a:ext cx="7738109" cy="20320"/>
          </a:xfrm>
          <a:custGeom>
            <a:avLst/>
            <a:gdLst/>
            <a:ahLst/>
            <a:cxnLst/>
            <a:rect l="l" t="t" r="r" b="b"/>
            <a:pathLst>
              <a:path w="7738109" h="20320">
                <a:moveTo>
                  <a:pt x="7737843" y="1447"/>
                </a:moveTo>
                <a:lnTo>
                  <a:pt x="0" y="0"/>
                </a:lnTo>
                <a:lnTo>
                  <a:pt x="0" y="18719"/>
                </a:lnTo>
                <a:lnTo>
                  <a:pt x="7737843" y="20154"/>
                </a:lnTo>
                <a:lnTo>
                  <a:pt x="7737843" y="1447"/>
                </a:lnTo>
                <a:close/>
              </a:path>
            </a:pathLst>
          </a:custGeom>
          <a:solidFill>
            <a:srgbClr val="FFFFFF"/>
          </a:solidFill>
        </p:spPr>
        <p:txBody>
          <a:bodyPr wrap="square" lIns="0" tIns="0" rIns="0" bIns="0" rtlCol="0"/>
          <a:lstStyle/>
          <a:p>
            <a:endParaRPr/>
          </a:p>
        </p:txBody>
      </p:sp>
      <p:pic>
        <p:nvPicPr>
          <p:cNvPr id="10" name="Picture 9">
            <a:extLst>
              <a:ext uri="{FF2B5EF4-FFF2-40B4-BE49-F238E27FC236}">
                <a16:creationId xmlns:a16="http://schemas.microsoft.com/office/drawing/2014/main" id="{477761E0-2F37-2C70-7F47-D4D16D786E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2126" y="2482850"/>
            <a:ext cx="7540182" cy="4700071"/>
          </a:xfrm>
          <a:prstGeom prst="rect">
            <a:avLst/>
          </a:prstGeom>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1FFBAE-1F10-DD8F-F086-7CE631FBD09D}"/>
              </a:ext>
            </a:extLst>
          </p:cNvPr>
          <p:cNvSpPr txBox="1"/>
          <p:nvPr/>
        </p:nvSpPr>
        <p:spPr>
          <a:xfrm>
            <a:off x="844551" y="730251"/>
            <a:ext cx="5410200" cy="769441"/>
          </a:xfrm>
          <a:prstGeom prst="rect">
            <a:avLst/>
          </a:prstGeom>
          <a:noFill/>
        </p:spPr>
        <p:txBody>
          <a:bodyPr wrap="square" rtlCol="0">
            <a:spAutoFit/>
          </a:bodyPr>
          <a:lstStyle/>
          <a:p>
            <a:r>
              <a:rPr lang="en-US" sz="4400" dirty="0">
                <a:solidFill>
                  <a:schemeClr val="bg1">
                    <a:lumMod val="95000"/>
                  </a:schemeClr>
                </a:solidFill>
              </a:rPr>
              <a:t>  Proposed Solution:</a:t>
            </a:r>
            <a:endParaRPr lang="en-IN" sz="4400" dirty="0">
              <a:solidFill>
                <a:schemeClr val="bg1">
                  <a:lumMod val="95000"/>
                </a:schemeClr>
              </a:solidFill>
            </a:endParaRPr>
          </a:p>
        </p:txBody>
      </p:sp>
      <p:sp>
        <p:nvSpPr>
          <p:cNvPr id="3" name="TextBox 2">
            <a:extLst>
              <a:ext uri="{FF2B5EF4-FFF2-40B4-BE49-F238E27FC236}">
                <a16:creationId xmlns:a16="http://schemas.microsoft.com/office/drawing/2014/main" id="{3DCD69D3-7D80-AC32-449C-8B1F8915E277}"/>
              </a:ext>
            </a:extLst>
          </p:cNvPr>
          <p:cNvSpPr txBox="1"/>
          <p:nvPr/>
        </p:nvSpPr>
        <p:spPr>
          <a:xfrm>
            <a:off x="1149350" y="1873250"/>
            <a:ext cx="9829800" cy="1384995"/>
          </a:xfrm>
          <a:prstGeom prst="rect">
            <a:avLst/>
          </a:prstGeom>
          <a:noFill/>
        </p:spPr>
        <p:txBody>
          <a:bodyPr wrap="square" rtlCol="0">
            <a:spAutoFit/>
          </a:bodyPr>
          <a:lstStyle/>
          <a:p>
            <a:pPr algn="just"/>
            <a:r>
              <a:rPr lang="en-US" sz="2800" dirty="0">
                <a:solidFill>
                  <a:schemeClr val="bg1">
                    <a:lumMod val="95000"/>
                  </a:schemeClr>
                </a:solidFill>
              </a:rPr>
              <a:t>To address the issue of customer churn, an interactive </a:t>
            </a:r>
            <a:r>
              <a:rPr lang="en-US" sz="2800" b="1" dirty="0">
                <a:solidFill>
                  <a:schemeClr val="bg1">
                    <a:lumMod val="95000"/>
                  </a:schemeClr>
                </a:solidFill>
              </a:rPr>
              <a:t>Power BI dashboard</a:t>
            </a:r>
            <a:r>
              <a:rPr lang="en-US" sz="2800" dirty="0">
                <a:solidFill>
                  <a:schemeClr val="bg1">
                    <a:lumMod val="95000"/>
                  </a:schemeClr>
                </a:solidFill>
              </a:rPr>
              <a:t> was developed to provide in-depth analysis of churn patterns using historical customer data.</a:t>
            </a:r>
            <a:endParaRPr lang="en-IN" sz="2800" dirty="0">
              <a:solidFill>
                <a:schemeClr val="bg1">
                  <a:lumMod val="95000"/>
                </a:schemeClr>
              </a:solidFill>
            </a:endParaRPr>
          </a:p>
        </p:txBody>
      </p:sp>
      <p:sp>
        <p:nvSpPr>
          <p:cNvPr id="4" name="TextBox 3">
            <a:extLst>
              <a:ext uri="{FF2B5EF4-FFF2-40B4-BE49-F238E27FC236}">
                <a16:creationId xmlns:a16="http://schemas.microsoft.com/office/drawing/2014/main" id="{CBBEF42A-BF1B-4A6C-5341-36461FB2B72B}"/>
              </a:ext>
            </a:extLst>
          </p:cNvPr>
          <p:cNvSpPr txBox="1"/>
          <p:nvPr/>
        </p:nvSpPr>
        <p:spPr>
          <a:xfrm>
            <a:off x="1149350" y="4083050"/>
            <a:ext cx="9601200" cy="3877985"/>
          </a:xfrm>
          <a:prstGeom prst="rect">
            <a:avLst/>
          </a:prstGeom>
          <a:noFill/>
        </p:spPr>
        <p:txBody>
          <a:bodyPr wrap="square" rtlCol="0">
            <a:spAutoFit/>
          </a:bodyPr>
          <a:lstStyle/>
          <a:p>
            <a:pPr algn="just"/>
            <a:r>
              <a:rPr lang="en-US" sz="3200" dirty="0">
                <a:solidFill>
                  <a:schemeClr val="bg1">
                    <a:lumMod val="95000"/>
                  </a:schemeClr>
                </a:solidFill>
                <a:latin typeface="Verdana" panose="020B0604030504040204" pitchFamily="34" charset="0"/>
                <a:ea typeface="Verdana" panose="020B0604030504040204" pitchFamily="34" charset="0"/>
              </a:rPr>
              <a:t>How It Addresses </a:t>
            </a:r>
            <a:r>
              <a:rPr lang="en-US" sz="3200" dirty="0">
                <a:solidFill>
                  <a:schemeClr val="bg1">
                    <a:lumMod val="95000"/>
                  </a:schemeClr>
                </a:solidFill>
              </a:rPr>
              <a:t>the Problem:</a:t>
            </a:r>
          </a:p>
          <a:p>
            <a:pPr algn="just"/>
            <a:endParaRPr lang="en-US" sz="2800" b="1" dirty="0">
              <a:solidFill>
                <a:schemeClr val="bg1">
                  <a:lumMod val="95000"/>
                </a:schemeClr>
              </a:solidFill>
            </a:endParaRPr>
          </a:p>
          <a:p>
            <a:pPr algn="just">
              <a:buFont typeface="Arial" panose="020B0604020202020204" pitchFamily="34" charset="0"/>
              <a:buChar char="•"/>
            </a:pPr>
            <a:r>
              <a:rPr lang="en-US" sz="2800" dirty="0">
                <a:solidFill>
                  <a:schemeClr val="bg1">
                    <a:lumMod val="95000"/>
                  </a:schemeClr>
                </a:solidFill>
              </a:rPr>
              <a:t>The dashboard focuses on understanding key factors contributing to churn, such as customer demographics, account tenure, and product usage.</a:t>
            </a:r>
          </a:p>
          <a:p>
            <a:pPr algn="just"/>
            <a:endParaRPr lang="en-US" sz="2800" dirty="0">
              <a:solidFill>
                <a:schemeClr val="bg1">
                  <a:lumMod val="95000"/>
                </a:schemeClr>
              </a:solidFill>
            </a:endParaRPr>
          </a:p>
          <a:p>
            <a:pPr algn="just">
              <a:buFont typeface="Arial" panose="020B0604020202020204" pitchFamily="34" charset="0"/>
              <a:buChar char="•"/>
            </a:pPr>
            <a:r>
              <a:rPr lang="en-US" sz="2800" dirty="0">
                <a:solidFill>
                  <a:schemeClr val="bg1">
                    <a:lumMod val="95000"/>
                  </a:schemeClr>
                </a:solidFill>
              </a:rPr>
              <a:t>It allows stakeholders to identify customers at high risk of churn and take targeted actions to improve retention.</a:t>
            </a:r>
          </a:p>
          <a:p>
            <a:pPr algn="just"/>
            <a:endParaRPr lang="en-IN" dirty="0">
              <a:solidFill>
                <a:schemeClr val="bg1">
                  <a:lumMod val="95000"/>
                </a:schemeClr>
              </a:solidFill>
            </a:endParaRPr>
          </a:p>
        </p:txBody>
      </p:sp>
      <p:pic>
        <p:nvPicPr>
          <p:cNvPr id="14" name="object 4">
            <a:extLst>
              <a:ext uri="{FF2B5EF4-FFF2-40B4-BE49-F238E27FC236}">
                <a16:creationId xmlns:a16="http://schemas.microsoft.com/office/drawing/2014/main" id="{E853015C-BDF7-38F3-2447-FE1748FD40BD}"/>
              </a:ext>
            </a:extLst>
          </p:cNvPr>
          <p:cNvPicPr/>
          <p:nvPr/>
        </p:nvPicPr>
        <p:blipFill>
          <a:blip r:embed="rId2" cstate="print"/>
          <a:stretch>
            <a:fillRect/>
          </a:stretch>
        </p:blipFill>
        <p:spPr>
          <a:xfrm>
            <a:off x="12045950" y="0"/>
            <a:ext cx="6254750" cy="10299700"/>
          </a:xfrm>
          <a:prstGeom prst="rect">
            <a:avLst/>
          </a:prstGeom>
        </p:spPr>
      </p:pic>
    </p:spTree>
    <p:extLst>
      <p:ext uri="{BB962C8B-B14F-4D97-AF65-F5344CB8AC3E}">
        <p14:creationId xmlns:p14="http://schemas.microsoft.com/office/powerpoint/2010/main" val="393104500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89CEAD4F-AFE6-0A45-2E21-2EE6A6D99D1E}"/>
              </a:ext>
            </a:extLst>
          </p:cNvPr>
          <p:cNvSpPr>
            <a:spLocks noChangeArrowheads="1"/>
          </p:cNvSpPr>
          <p:nvPr/>
        </p:nvSpPr>
        <p:spPr bwMode="auto">
          <a:xfrm>
            <a:off x="2901950" y="5155684"/>
            <a:ext cx="5105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6D85ED93-931A-5C78-957B-12161386E108}"/>
              </a:ext>
            </a:extLst>
          </p:cNvPr>
          <p:cNvSpPr>
            <a:spLocks noChangeArrowheads="1"/>
          </p:cNvSpPr>
          <p:nvPr/>
        </p:nvSpPr>
        <p:spPr bwMode="auto">
          <a:xfrm>
            <a:off x="1073150" y="2382844"/>
            <a:ext cx="11201400" cy="655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marR="0" lvl="0" indent="-51435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bg1">
                    <a:lumMod val="95000"/>
                  </a:schemeClr>
                </a:solidFill>
                <a:effectLst/>
                <a:latin typeface="Verdana" panose="020B0604030504040204" pitchFamily="34" charset="0"/>
                <a:ea typeface="Verdana" panose="020B0604030504040204" pitchFamily="34" charset="0"/>
              </a:rPr>
              <a:t>Collect and Prepare Data:</a:t>
            </a:r>
            <a:r>
              <a:rPr kumimoji="0" lang="en-US" altLang="en-US" sz="2800" b="0" i="0" u="none" strike="noStrike" cap="none" normalizeH="0" baseline="0" dirty="0">
                <a:ln>
                  <a:noFill/>
                </a:ln>
                <a:solidFill>
                  <a:schemeClr val="bg1">
                    <a:lumMod val="95000"/>
                  </a:schemeClr>
                </a:solidFill>
                <a:effectLst/>
                <a:latin typeface="Verdana" panose="020B0604030504040204" pitchFamily="34" charset="0"/>
                <a:ea typeface="Verdana" panose="020B0604030504040204" pitchFamily="34" charset="0"/>
              </a:rPr>
              <a:t> Gather, clean, and preprocess customer data.</a:t>
            </a:r>
          </a:p>
          <a:p>
            <a:pPr marL="514350" marR="0" lvl="0" indent="-51435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800" b="0" i="0" u="none" strike="noStrike" cap="none" normalizeH="0" baseline="0" dirty="0">
              <a:ln>
                <a:noFill/>
              </a:ln>
              <a:solidFill>
                <a:schemeClr val="bg1">
                  <a:lumMod val="95000"/>
                </a:schemeClr>
              </a:solidFill>
              <a:effectLst/>
              <a:latin typeface="Verdana" panose="020B0604030504040204" pitchFamily="34" charset="0"/>
              <a:ea typeface="Verdana" panose="020B0604030504040204" pitchFamily="34" charset="0"/>
            </a:endParaRPr>
          </a:p>
          <a:p>
            <a:pPr marL="514350" marR="0" lvl="0" indent="-51435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bg1">
                    <a:lumMod val="95000"/>
                  </a:schemeClr>
                </a:solidFill>
                <a:effectLst/>
                <a:latin typeface="Verdana" panose="020B0604030504040204" pitchFamily="34" charset="0"/>
                <a:ea typeface="Verdana" panose="020B0604030504040204" pitchFamily="34" charset="0"/>
              </a:rPr>
              <a:t>Analyze Data:</a:t>
            </a:r>
            <a:r>
              <a:rPr kumimoji="0" lang="en-US" altLang="en-US" sz="2800" b="0" i="0" u="none" strike="noStrike" cap="none" normalizeH="0" baseline="0" dirty="0">
                <a:ln>
                  <a:noFill/>
                </a:ln>
                <a:solidFill>
                  <a:schemeClr val="bg1">
                    <a:lumMod val="95000"/>
                  </a:schemeClr>
                </a:solidFill>
                <a:effectLst/>
                <a:latin typeface="Verdana" panose="020B0604030504040204" pitchFamily="34" charset="0"/>
                <a:ea typeface="Verdana" panose="020B0604030504040204" pitchFamily="34" charset="0"/>
              </a:rPr>
              <a:t> Use statistical methods to uncover patterns and correlations.</a:t>
            </a:r>
          </a:p>
          <a:p>
            <a:pPr marL="514350" marR="0" lvl="0" indent="-51435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800" b="0" i="0" u="none" strike="noStrike" cap="none" normalizeH="0" baseline="0" dirty="0">
              <a:ln>
                <a:noFill/>
              </a:ln>
              <a:solidFill>
                <a:schemeClr val="bg1">
                  <a:lumMod val="95000"/>
                </a:schemeClr>
              </a:solidFill>
              <a:effectLst/>
              <a:latin typeface="Verdana" panose="020B0604030504040204" pitchFamily="34" charset="0"/>
              <a:ea typeface="Verdana" panose="020B0604030504040204" pitchFamily="34" charset="0"/>
            </a:endParaRPr>
          </a:p>
          <a:p>
            <a:pPr marL="514350" marR="0" lvl="0" indent="-51435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bg1">
                    <a:lumMod val="95000"/>
                  </a:schemeClr>
                </a:solidFill>
                <a:effectLst/>
                <a:latin typeface="Verdana" panose="020B0604030504040204" pitchFamily="34" charset="0"/>
                <a:ea typeface="Verdana" panose="020B0604030504040204" pitchFamily="34" charset="0"/>
              </a:rPr>
              <a:t>Develop Dashboard:</a:t>
            </a:r>
            <a:r>
              <a:rPr kumimoji="0" lang="en-US" altLang="en-US" sz="2800" b="0" i="0" u="none" strike="noStrike" cap="none" normalizeH="0" baseline="0" dirty="0">
                <a:ln>
                  <a:noFill/>
                </a:ln>
                <a:solidFill>
                  <a:schemeClr val="bg1">
                    <a:lumMod val="95000"/>
                  </a:schemeClr>
                </a:solidFill>
                <a:effectLst/>
                <a:latin typeface="Verdana" panose="020B0604030504040204" pitchFamily="34" charset="0"/>
                <a:ea typeface="Verdana" panose="020B0604030504040204" pitchFamily="34" charset="0"/>
              </a:rPr>
              <a:t> Build an interactive Power BI dashboard with KPIs and visuals.</a:t>
            </a:r>
          </a:p>
          <a:p>
            <a:pPr marL="514350" marR="0" lvl="0" indent="-51435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800" b="0" i="0" u="none" strike="noStrike" cap="none" normalizeH="0" baseline="0" dirty="0">
              <a:ln>
                <a:noFill/>
              </a:ln>
              <a:solidFill>
                <a:schemeClr val="bg1">
                  <a:lumMod val="95000"/>
                </a:schemeClr>
              </a:solidFill>
              <a:effectLst/>
              <a:latin typeface="Verdana" panose="020B0604030504040204" pitchFamily="34" charset="0"/>
              <a:ea typeface="Verdana" panose="020B0604030504040204" pitchFamily="34" charset="0"/>
            </a:endParaRPr>
          </a:p>
          <a:p>
            <a:pPr marL="514350" marR="0" lvl="0" indent="-51435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bg1">
                    <a:lumMod val="95000"/>
                  </a:schemeClr>
                </a:solidFill>
                <a:effectLst/>
                <a:latin typeface="Verdana" panose="020B0604030504040204" pitchFamily="34" charset="0"/>
                <a:ea typeface="Verdana" panose="020B0604030504040204" pitchFamily="34" charset="0"/>
              </a:rPr>
              <a:t>Generate Insights:</a:t>
            </a:r>
            <a:r>
              <a:rPr kumimoji="0" lang="en-US" altLang="en-US" sz="2800" b="0" i="0" u="none" strike="noStrike" cap="none" normalizeH="0" baseline="0" dirty="0">
                <a:ln>
                  <a:noFill/>
                </a:ln>
                <a:solidFill>
                  <a:schemeClr val="bg1">
                    <a:lumMod val="95000"/>
                  </a:schemeClr>
                </a:solidFill>
                <a:effectLst/>
                <a:latin typeface="Verdana" panose="020B0604030504040204" pitchFamily="34" charset="0"/>
                <a:ea typeface="Verdana" panose="020B0604030504040204" pitchFamily="34" charset="0"/>
              </a:rPr>
              <a:t> Identify churn rates and high-risk customer segments.</a:t>
            </a:r>
          </a:p>
          <a:p>
            <a:pPr marL="514350" marR="0" lvl="0" indent="-51435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800" b="0" i="0" u="none" strike="noStrike" cap="none" normalizeH="0" baseline="0" dirty="0">
              <a:ln>
                <a:noFill/>
              </a:ln>
              <a:solidFill>
                <a:schemeClr val="bg1">
                  <a:lumMod val="95000"/>
                </a:schemeClr>
              </a:solidFill>
              <a:effectLst/>
              <a:latin typeface="Verdana" panose="020B0604030504040204" pitchFamily="34" charset="0"/>
              <a:ea typeface="Verdana" panose="020B0604030504040204" pitchFamily="34" charset="0"/>
            </a:endParaRPr>
          </a:p>
          <a:p>
            <a:pPr marL="514350" marR="0" lvl="0" indent="-51435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chemeClr val="bg1">
                    <a:lumMod val="95000"/>
                  </a:schemeClr>
                </a:solidFill>
                <a:effectLst/>
                <a:latin typeface="Verdana" panose="020B0604030504040204" pitchFamily="34" charset="0"/>
                <a:ea typeface="Verdana" panose="020B0604030504040204" pitchFamily="34" charset="0"/>
              </a:rPr>
              <a:t>Test and Refine:</a:t>
            </a:r>
            <a:r>
              <a:rPr kumimoji="0" lang="en-US" altLang="en-US" sz="2800" b="0" i="0" u="none" strike="noStrike" cap="none" normalizeH="0" baseline="0" dirty="0">
                <a:ln>
                  <a:noFill/>
                </a:ln>
                <a:solidFill>
                  <a:schemeClr val="bg1">
                    <a:lumMod val="95000"/>
                  </a:schemeClr>
                </a:solidFill>
                <a:effectLst/>
                <a:latin typeface="Verdana" panose="020B0604030504040204" pitchFamily="34" charset="0"/>
                <a:ea typeface="Verdana" panose="020B0604030504040204" pitchFamily="34" charset="0"/>
              </a:rPr>
              <a:t> Validate accuracy and optimize user experience.</a:t>
            </a:r>
          </a:p>
          <a:p>
            <a:pPr marR="0" lvl="0" algn="just"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bg1">
                  <a:lumMod val="95000"/>
                </a:schemeClr>
              </a:solidFill>
              <a:effectLst/>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D4960F22-E9F8-37F8-6A84-B537440CFB77}"/>
              </a:ext>
            </a:extLst>
          </p:cNvPr>
          <p:cNvSpPr txBox="1"/>
          <p:nvPr/>
        </p:nvSpPr>
        <p:spPr>
          <a:xfrm>
            <a:off x="844550" y="273050"/>
            <a:ext cx="10058400" cy="1446550"/>
          </a:xfrm>
          <a:prstGeom prst="rect">
            <a:avLst/>
          </a:prstGeom>
          <a:noFill/>
        </p:spPr>
        <p:txBody>
          <a:bodyPr wrap="square" rtlCol="0">
            <a:spAutoFit/>
          </a:bodyPr>
          <a:lstStyle/>
          <a:p>
            <a:r>
              <a:rPr lang="en-US" sz="4400" dirty="0">
                <a:solidFill>
                  <a:schemeClr val="bg1">
                    <a:lumMod val="95000"/>
                  </a:schemeClr>
                </a:solidFill>
              </a:rPr>
              <a:t>Phases Involved in Customer Churn Analysis:</a:t>
            </a:r>
            <a:endParaRPr lang="en-IN" sz="4400" dirty="0">
              <a:solidFill>
                <a:schemeClr val="bg1">
                  <a:lumMod val="95000"/>
                </a:schemeClr>
              </a:solidFill>
            </a:endParaRPr>
          </a:p>
        </p:txBody>
      </p:sp>
      <p:pic>
        <p:nvPicPr>
          <p:cNvPr id="6" name="Image 0" descr="preencoded.png">
            <a:extLst>
              <a:ext uri="{FF2B5EF4-FFF2-40B4-BE49-F238E27FC236}">
                <a16:creationId xmlns:a16="http://schemas.microsoft.com/office/drawing/2014/main" id="{1A41A9EF-D9C2-C4B8-3480-EB042893D369}"/>
              </a:ext>
            </a:extLst>
          </p:cNvPr>
          <p:cNvPicPr>
            <a:picLocks noChangeAspect="1"/>
          </p:cNvPicPr>
          <p:nvPr/>
        </p:nvPicPr>
        <p:blipFill>
          <a:blip r:embed="rId2"/>
          <a:stretch>
            <a:fillRect/>
          </a:stretch>
        </p:blipFill>
        <p:spPr>
          <a:xfrm>
            <a:off x="12734087" y="0"/>
            <a:ext cx="5566613" cy="10299700"/>
          </a:xfrm>
          <a:prstGeom prst="rect">
            <a:avLst/>
          </a:prstGeom>
        </p:spPr>
      </p:pic>
    </p:spTree>
    <p:extLst>
      <p:ext uri="{BB962C8B-B14F-4D97-AF65-F5344CB8AC3E}">
        <p14:creationId xmlns:p14="http://schemas.microsoft.com/office/powerpoint/2010/main" val="3929781678"/>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335</TotalTime>
  <Words>970</Words>
  <Application>Microsoft Office PowerPoint</Application>
  <PresentationFormat>Custom</PresentationFormat>
  <Paragraphs>121</Paragraphs>
  <Slides>20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Trebuchet MS</vt:lpstr>
      <vt:lpstr>Verdana</vt:lpstr>
      <vt:lpstr>Office Theme</vt:lpstr>
      <vt:lpstr>PowerPoint Presentation</vt:lpstr>
      <vt:lpstr>PowerPoint Presentation</vt:lpstr>
      <vt:lpstr>What is Customer Churn?</vt:lpstr>
      <vt:lpstr>Key Factors Influencing Churn</vt:lpstr>
      <vt:lpstr>PowerPoint Presentation</vt:lpstr>
      <vt:lpstr>Strategies to Reduce Churn:</vt:lpstr>
      <vt:lpstr> Role of Power BI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deepika anbu</cp:lastModifiedBy>
  <cp:revision>6</cp:revision>
  <dcterms:created xsi:type="dcterms:W3CDTF">2024-12-14T07:18:35Z</dcterms:created>
  <dcterms:modified xsi:type="dcterms:W3CDTF">2024-12-15T08:30:53Z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2024-12-14T00:00:00Z</vt:filetime>
  </property>
  <property fmtid="{D5CDD505-2E9C-101B-9397-08002B2CF9AE}" pid="3" name="Creator">
    <vt:lpwstr>Chromium</vt:lpwstr>
  </property>
  <property fmtid="{D5CDD505-2E9C-101B-9397-08002B2CF9AE}" pid="4" name="LastSaved">
    <vt:filetime>2024-12-14T00:00:00Z</vt:filetime>
  </property>
  <property fmtid="{D5CDD505-2E9C-101B-9397-08002B2CF9AE}" pid="5" name="Producer">
    <vt:lpwstr>GPL Ghostscript 10.04.0</vt:lpwstr>
  </property>
</Properties>
</file>